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4"/>
  </p:sldMasterIdLst>
  <p:notesMasterIdLst>
    <p:notesMasterId r:id="rId19"/>
  </p:notesMasterIdLst>
  <p:sldIdLst>
    <p:sldId id="303" r:id="rId5"/>
    <p:sldId id="321" r:id="rId6"/>
    <p:sldId id="320" r:id="rId7"/>
    <p:sldId id="322" r:id="rId8"/>
    <p:sldId id="323" r:id="rId9"/>
    <p:sldId id="324" r:id="rId10"/>
    <p:sldId id="325" r:id="rId11"/>
    <p:sldId id="326" r:id="rId12"/>
    <p:sldId id="328" r:id="rId13"/>
    <p:sldId id="330" r:id="rId14"/>
    <p:sldId id="329" r:id="rId15"/>
    <p:sldId id="331" r:id="rId16"/>
    <p:sldId id="309" r:id="rId17"/>
    <p:sldId id="33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FE33924-587E-ACE8-AEDB-D84F6454244F}" name="荻原直祐" initials="" userId="S::ogiwara.naosuke@aist.go.jp::5d2b4fc3-1ea3-4bfe-a512-538f0f93974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0026"/>
    <a:srgbClr val="A5A5A5"/>
    <a:srgbClr val="DBDBDB"/>
    <a:srgbClr val="EBEBEB"/>
    <a:srgbClr val="D3D3D3"/>
    <a:srgbClr val="595959"/>
    <a:srgbClr val="404040"/>
    <a:srgbClr val="000000"/>
    <a:srgbClr val="FFFFFF"/>
    <a:srgbClr val="7C00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淡色スタイル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淡色スタイル 1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中間スタイル 3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中間スタイル 3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淡色スタイル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41" autoAdjust="0"/>
    <p:restoredTop sz="94635" autoAdjust="0"/>
  </p:normalViewPr>
  <p:slideViewPr>
    <p:cSldViewPr snapToGrid="0">
      <p:cViewPr varScale="1">
        <p:scale>
          <a:sx n="100" d="100"/>
          <a:sy n="100" d="100"/>
        </p:scale>
        <p:origin x="4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fld id="{8B642B39-3264-48A4-9935-A5254515CCB3}" type="datetimeFigureOut">
              <a:rPr kumimoji="1" lang="ja-JP" altLang="en-US" smtClean="0"/>
              <a:pPr/>
              <a:t>2026/4/24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fld id="{E01CA3E8-B119-40FC-81B6-EB40E524BF76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61109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游ゴシック" panose="020B0400000000000000" pitchFamily="50" charset="-128"/>
        <a:ea typeface="游ゴシック" panose="020B0400000000000000" pitchFamily="50" charset="-128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游ゴシック" panose="020B0400000000000000" pitchFamily="50" charset="-128"/>
        <a:ea typeface="游ゴシック" panose="020B0400000000000000" pitchFamily="50" charset="-128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游ゴシック" panose="020B0400000000000000" pitchFamily="50" charset="-128"/>
        <a:ea typeface="游ゴシック" panose="020B0400000000000000" pitchFamily="50" charset="-128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游ゴシック" panose="020B0400000000000000" pitchFamily="50" charset="-128"/>
        <a:ea typeface="游ゴシック" panose="020B0400000000000000" pitchFamily="50" charset="-128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游ゴシック" panose="020B0400000000000000" pitchFamily="50" charset="-128"/>
        <a:ea typeface="游ゴシック" panose="020B0400000000000000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CA3E8-B119-40FC-81B6-EB40E524BF7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4661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CA3E8-B119-40FC-81B6-EB40E524BF76}" type="slidenum">
              <a:rPr kumimoji="1" lang="ja-JP" altLang="en-US" smtClean="0"/>
              <a:pPr/>
              <a:t>10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37431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CA3E8-B119-40FC-81B6-EB40E524BF76}" type="slidenum">
              <a:rPr kumimoji="1" lang="ja-JP" altLang="en-US" smtClean="0"/>
              <a:pPr/>
              <a:t>11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58686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53597-CFB7-4A7E-C3F3-74CFA80B6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000350-8D2B-AF21-29DD-E1ABB04D48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305740-C3B2-648C-8353-787F26E5B4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F925D4-2FA1-2827-B3C0-7DD5747F36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CA3E8-B119-40FC-81B6-EB40E524BF76}" type="slidenum">
              <a:rPr kumimoji="1" lang="ja-JP" altLang="en-US" smtClean="0"/>
              <a:pPr/>
              <a:t>12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8708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CA3E8-B119-40FC-81B6-EB40E524BF76}" type="slidenum">
              <a:rPr kumimoji="1" lang="ja-JP" altLang="en-US" smtClean="0"/>
              <a:pPr/>
              <a:t>14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70840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_研究発表用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74A64076-AD5F-ABEC-BECE-4048D476D4A9}"/>
              </a:ext>
            </a:extLst>
          </p:cNvPr>
          <p:cNvGrpSpPr/>
          <p:nvPr userDrawn="1"/>
        </p:nvGrpSpPr>
        <p:grpSpPr>
          <a:xfrm>
            <a:off x="0" y="0"/>
            <a:ext cx="96000" cy="6859800"/>
            <a:chOff x="0" y="0"/>
            <a:chExt cx="54000" cy="6859800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43BA8CD9-4BF3-02AF-884F-3B3CB35A7863}"/>
                </a:ext>
              </a:extLst>
            </p:cNvPr>
            <p:cNvSpPr/>
            <p:nvPr/>
          </p:nvSpPr>
          <p:spPr bwMode="auto">
            <a:xfrm>
              <a:off x="0" y="0"/>
              <a:ext cx="54000" cy="3430800"/>
            </a:xfrm>
            <a:prstGeom prst="rect">
              <a:avLst/>
            </a:prstGeom>
            <a:solidFill>
              <a:srgbClr val="CF0026"/>
            </a:solidFill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l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kumimoji="1" lang="ja-JP" altLang="en-US" sz="12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itchFamily="50" charset="-128"/>
              </a:endParaRPr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3113BEC5-8309-19B0-79E8-5A4FDC96C3A3}"/>
                </a:ext>
              </a:extLst>
            </p:cNvPr>
            <p:cNvSpPr/>
            <p:nvPr/>
          </p:nvSpPr>
          <p:spPr bwMode="auto">
            <a:xfrm>
              <a:off x="0" y="3429000"/>
              <a:ext cx="54000" cy="34308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l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kumimoji="1" lang="ja-JP" altLang="en-US" sz="12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itchFamily="50" charset="-128"/>
              </a:endParaRPr>
            </a:p>
          </p:txBody>
        </p:sp>
      </p:grpSp>
      <p:pic>
        <p:nvPicPr>
          <p:cNvPr id="9" name="25周年ロゴ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7FF0A2A6-C573-2775-9DFB-79D516C85E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75" y="158615"/>
            <a:ext cx="2981325" cy="822460"/>
          </a:xfrm>
          <a:prstGeom prst="rect">
            <a:avLst/>
          </a:prstGeom>
        </p:spPr>
      </p:pic>
      <p:pic>
        <p:nvPicPr>
          <p:cNvPr id="3" name="透明" descr="図形&#10;&#10;AI 生成コンテンツは誤りを含む可能性があります。">
            <a:extLst>
              <a:ext uri="{FF2B5EF4-FFF2-40B4-BE49-F238E27FC236}">
                <a16:creationId xmlns:a16="http://schemas.microsoft.com/office/drawing/2014/main" id="{C06388A6-5AFF-728B-5EFD-7A091BF666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タイトル 5">
            <a:extLst>
              <a:ext uri="{FF2B5EF4-FFF2-40B4-BE49-F238E27FC236}">
                <a16:creationId xmlns:a16="http://schemas.microsoft.com/office/drawing/2014/main" id="{73CE03A2-E8AF-9E08-4EF5-F64C96D59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985" y="1676733"/>
            <a:ext cx="11344681" cy="677108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Aft>
                <a:spcPts val="300"/>
              </a:spcAft>
              <a:defRPr sz="4400">
                <a:solidFill>
                  <a:srgbClr val="000000"/>
                </a:solidFill>
                <a:latin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34D183E-2C5C-3941-6554-EF1B753575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3985" y="3429000"/>
            <a:ext cx="11300728" cy="307777"/>
          </a:xfr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FD7A0B-F24A-ED6E-8602-8B2DD49025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929" y="158615"/>
            <a:ext cx="1067404" cy="106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60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7" userDrawn="1">
          <p15:clr>
            <a:srgbClr val="FBAE40"/>
          </p15:clr>
        </p15:guide>
        <p15:guide id="2" pos="7413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orient="horz" pos="4110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表紙_研究発表用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74A64076-AD5F-ABEC-BECE-4048D476D4A9}"/>
              </a:ext>
            </a:extLst>
          </p:cNvPr>
          <p:cNvGrpSpPr/>
          <p:nvPr userDrawn="1"/>
        </p:nvGrpSpPr>
        <p:grpSpPr>
          <a:xfrm>
            <a:off x="0" y="0"/>
            <a:ext cx="96000" cy="6859800"/>
            <a:chOff x="0" y="0"/>
            <a:chExt cx="54000" cy="6859800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43BA8CD9-4BF3-02AF-884F-3B3CB35A7863}"/>
                </a:ext>
              </a:extLst>
            </p:cNvPr>
            <p:cNvSpPr/>
            <p:nvPr/>
          </p:nvSpPr>
          <p:spPr bwMode="auto">
            <a:xfrm>
              <a:off x="0" y="0"/>
              <a:ext cx="54000" cy="3430800"/>
            </a:xfrm>
            <a:prstGeom prst="rect">
              <a:avLst/>
            </a:prstGeom>
            <a:solidFill>
              <a:srgbClr val="CF0026"/>
            </a:solidFill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l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kumimoji="1" lang="ja-JP" altLang="en-US" sz="12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itchFamily="50" charset="-128"/>
              </a:endParaRPr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3113BEC5-8309-19B0-79E8-5A4FDC96C3A3}"/>
                </a:ext>
              </a:extLst>
            </p:cNvPr>
            <p:cNvSpPr/>
            <p:nvPr/>
          </p:nvSpPr>
          <p:spPr bwMode="auto">
            <a:xfrm>
              <a:off x="0" y="3429000"/>
              <a:ext cx="54000" cy="34308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l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kumimoji="1" lang="ja-JP" altLang="en-US" sz="12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メイリオ" pitchFamily="50" charset="-128"/>
              </a:endParaRPr>
            </a:p>
          </p:txBody>
        </p:sp>
      </p:grpSp>
      <p:pic>
        <p:nvPicPr>
          <p:cNvPr id="2" name="25周年">
            <a:extLst>
              <a:ext uri="{FF2B5EF4-FFF2-40B4-BE49-F238E27FC236}">
                <a16:creationId xmlns:a16="http://schemas.microsoft.com/office/drawing/2014/main" id="{13C4777D-1EFF-FD81-B072-38839D9D55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99" y="169248"/>
            <a:ext cx="2909646" cy="799128"/>
          </a:xfrm>
          <a:prstGeom prst="rect">
            <a:avLst/>
          </a:prstGeom>
        </p:spPr>
      </p:pic>
      <p:pic>
        <p:nvPicPr>
          <p:cNvPr id="3" name="透明" descr="図形&#10;&#10;AI 生成コンテンツは誤りを含む可能性があります。">
            <a:extLst>
              <a:ext uri="{FF2B5EF4-FFF2-40B4-BE49-F238E27FC236}">
                <a16:creationId xmlns:a16="http://schemas.microsoft.com/office/drawing/2014/main" id="{C06388A6-5AFF-728B-5EFD-7A091BF666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"/>
            <a:ext cx="12192000" cy="6858000"/>
          </a:xfrm>
          <a:prstGeom prst="rect">
            <a:avLst/>
          </a:prstGeom>
        </p:spPr>
      </p:pic>
      <p:sp>
        <p:nvSpPr>
          <p:cNvPr id="6" name="タイトル 5">
            <a:extLst>
              <a:ext uri="{FF2B5EF4-FFF2-40B4-BE49-F238E27FC236}">
                <a16:creationId xmlns:a16="http://schemas.microsoft.com/office/drawing/2014/main" id="{73CE03A2-E8AF-9E08-4EF5-F64C96D59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985" y="1676733"/>
            <a:ext cx="11344681" cy="677108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Aft>
                <a:spcPts val="300"/>
              </a:spcAft>
              <a:defRPr sz="4400">
                <a:solidFill>
                  <a:srgbClr val="000000"/>
                </a:solidFill>
                <a:latin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34D183E-2C5C-3941-6554-EF1B753575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3985" y="3429000"/>
            <a:ext cx="11300728" cy="307777"/>
          </a:xfr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891F44-8826-6E10-C42E-1D7198B4E2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929" y="158615"/>
            <a:ext cx="1067404" cy="106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7">
          <p15:clr>
            <a:srgbClr val="FBAE40"/>
          </p15:clr>
        </p15:guide>
        <p15:guide id="2" pos="7413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411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_産総研案内用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図形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D67776F7-C145-624A-8A17-2B2CB4149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5" name="25周年ロゴ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196BE534-2523-B6C5-61FA-2430C02A92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75" y="158615"/>
            <a:ext cx="2981325" cy="822460"/>
          </a:xfrm>
          <a:prstGeom prst="rect">
            <a:avLst/>
          </a:prstGeom>
        </p:spPr>
      </p:pic>
      <p:pic>
        <p:nvPicPr>
          <p:cNvPr id="3" name="透明" descr="図形&#10;&#10;AI 生成コンテンツは誤りを含む可能性があります。">
            <a:extLst>
              <a:ext uri="{FF2B5EF4-FFF2-40B4-BE49-F238E27FC236}">
                <a16:creationId xmlns:a16="http://schemas.microsoft.com/office/drawing/2014/main" id="{F13736CE-1C0A-DFE6-0BB3-1FD7E1C68B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タイトル 5">
            <a:extLst>
              <a:ext uri="{FF2B5EF4-FFF2-40B4-BE49-F238E27FC236}">
                <a16:creationId xmlns:a16="http://schemas.microsoft.com/office/drawing/2014/main" id="{AD3BEB23-77C3-4138-BC67-F5DE65C32E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23984" y="1676733"/>
            <a:ext cx="11285141" cy="677108"/>
          </a:xfr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spcAft>
                <a:spcPts val="300"/>
              </a:spcAft>
              <a:defRPr sz="4400">
                <a:solidFill>
                  <a:srgbClr val="000000"/>
                </a:solidFill>
                <a:latin typeface="游ゴシック" panose="020B0400000000000000" pitchFamily="50" charset="-128"/>
              </a:defRPr>
            </a:lvl1pPr>
          </a:lstStyle>
          <a:p>
            <a:r>
              <a:rPr lang="ja-JP" altLang="en-US" dirty="0"/>
              <a:t>タイトルをここに入力タイトルをここに入力</a:t>
            </a:r>
            <a:endParaRPr kumimoji="1" lang="ja-JP" altLang="en-US" dirty="0"/>
          </a:p>
        </p:txBody>
      </p:sp>
      <p:sp>
        <p:nvSpPr>
          <p:cNvPr id="10" name="テキスト プレースホルダー 4">
            <a:extLst>
              <a:ext uri="{FF2B5EF4-FFF2-40B4-BE49-F238E27FC236}">
                <a16:creationId xmlns:a16="http://schemas.microsoft.com/office/drawing/2014/main" id="{5C9AA20C-C5DF-CF5F-31FA-06C5B655AE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23334" y="2343319"/>
            <a:ext cx="5642570" cy="677108"/>
          </a:xfrm>
          <a:solidFill>
            <a:srgbClr val="FFFFFF"/>
          </a:solidFill>
        </p:spPr>
        <p:txBody>
          <a:bodyPr wrap="non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kumimoji="1" lang="ja-JP" altLang="en-US" sz="4400" b="1" kern="1200" smtClean="0">
                <a:solidFill>
                  <a:srgbClr val="000000"/>
                </a:solidFill>
                <a:latin typeface="+mj-ea"/>
                <a:ea typeface="+mj-ea"/>
                <a:cs typeface="+mn-cs"/>
              </a:defRPr>
            </a:lvl1pPr>
            <a:lvl2pPr marL="457213" indent="0">
              <a:lnSpc>
                <a:spcPct val="100000"/>
              </a:lnSpc>
              <a:buFontTx/>
              <a:buNone/>
              <a:defRPr/>
            </a:lvl2pPr>
            <a:lvl3pPr marL="914425" indent="0">
              <a:lnSpc>
                <a:spcPct val="100000"/>
              </a:lnSpc>
              <a:buFontTx/>
              <a:buNone/>
              <a:defRPr/>
            </a:lvl3pPr>
            <a:lvl4pPr marL="1371638" indent="0">
              <a:lnSpc>
                <a:spcPct val="100000"/>
              </a:lnSpc>
              <a:buFontTx/>
              <a:buNone/>
              <a:defRPr/>
            </a:lvl4pPr>
            <a:lvl5pPr marL="1828852" indent="0">
              <a:lnSpc>
                <a:spcPct val="100000"/>
              </a:lnSpc>
              <a:buFontTx/>
              <a:buNone/>
              <a:defRPr/>
            </a:lvl5pPr>
          </a:lstStyle>
          <a:p>
            <a:r>
              <a:rPr lang="ja-JP" altLang="en-US" dirty="0"/>
              <a:t>タイトルをここに入力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91DB16B-9203-CD80-390C-551D24D2E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3985" y="3876685"/>
            <a:ext cx="6540341" cy="307777"/>
          </a:xfr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974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7" userDrawn="1">
          <p15:clr>
            <a:srgbClr val="FBAE40"/>
          </p15:clr>
        </p15:guide>
        <p15:guide id="2" pos="7413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orient="horz" pos="4110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基本_A_フッターあり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84845C2-EBC3-5FD0-C92C-260AB92A038E}"/>
              </a:ext>
            </a:extLst>
          </p:cNvPr>
          <p:cNvSpPr/>
          <p:nvPr userDrawn="1"/>
        </p:nvSpPr>
        <p:spPr>
          <a:xfrm>
            <a:off x="0" y="0"/>
            <a:ext cx="12192000" cy="720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1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4" name="25周年ロゴ" descr="ロゴ, 会社名&#10;&#10;AI 生成コンテンツは誤りを含む可能性があります。">
            <a:extLst>
              <a:ext uri="{FF2B5EF4-FFF2-40B4-BE49-F238E27FC236}">
                <a16:creationId xmlns:a16="http://schemas.microsoft.com/office/drawing/2014/main" id="{351B6796-E170-F6DC-C06F-B4FEA3064A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197" y="90700"/>
            <a:ext cx="1906892" cy="51123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8B0B8AD-E666-5C66-E26F-94718FBF8E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68228" y="6691416"/>
            <a:ext cx="1776003" cy="90000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F29CCF1-313E-0A97-337E-D7D613FB5835}"/>
              </a:ext>
            </a:extLst>
          </p:cNvPr>
          <p:cNvCxnSpPr>
            <a:cxnSpLocks/>
          </p:cNvCxnSpPr>
          <p:nvPr userDrawn="1"/>
        </p:nvCxnSpPr>
        <p:spPr>
          <a:xfrm>
            <a:off x="11598275" y="6639914"/>
            <a:ext cx="0" cy="222651"/>
          </a:xfrm>
          <a:prstGeom prst="line">
            <a:avLst/>
          </a:prstGeom>
          <a:ln w="63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28EF8346-1798-6A6C-5B72-6A76D92E89A1}"/>
              </a:ext>
            </a:extLst>
          </p:cNvPr>
          <p:cNvSpPr txBox="1">
            <a:spLocks/>
          </p:cNvSpPr>
          <p:nvPr userDrawn="1"/>
        </p:nvSpPr>
        <p:spPr>
          <a:xfrm>
            <a:off x="11495579" y="6639914"/>
            <a:ext cx="536224" cy="1933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1C582-D7CD-2142-91B3-496CA6F37900}" type="slidenum">
              <a:rPr kumimoji="1" lang="ja-JP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" name="タイトル 47">
            <a:extLst>
              <a:ext uri="{FF2B5EF4-FFF2-40B4-BE49-F238E27FC236}">
                <a16:creationId xmlns:a16="http://schemas.microsoft.com/office/drawing/2014/main" id="{6E40ECA7-B3AC-20D6-5C27-A2ECDC45F1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227014" y="186499"/>
            <a:ext cx="9800272" cy="369332"/>
          </a:xfrm>
        </p:spPr>
        <p:txBody>
          <a:bodyPr wrap="square">
            <a:spAutoFit/>
          </a:bodyPr>
          <a:lstStyle>
            <a:lvl1pPr>
              <a:defRPr sz="2400" b="1">
                <a:solidFill>
                  <a:srgbClr val="FFFFFF"/>
                </a:solidFill>
              </a:defRPr>
            </a:lvl1pPr>
          </a:lstStyle>
          <a:p>
            <a:r>
              <a:rPr kumimoji="1" lang="ja-JP" altLang="en-US" dirty="0"/>
              <a:t>タイトルを入力</a:t>
            </a:r>
          </a:p>
        </p:txBody>
      </p:sp>
      <p:sp>
        <p:nvSpPr>
          <p:cNvPr id="37" name="フッター プレースホルダー 4">
            <a:extLst>
              <a:ext uri="{FF2B5EF4-FFF2-40B4-BE49-F238E27FC236}">
                <a16:creationId xmlns:a16="http://schemas.microsoft.com/office/drawing/2014/main" id="{723A1666-EFDC-02AF-3078-C77511C6D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013" y="6679308"/>
            <a:ext cx="9007687" cy="1229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799">
                <a:solidFill>
                  <a:schemeClr val="tx1"/>
                </a:solidFill>
              </a:defRPr>
            </a:lvl1pPr>
          </a:lstStyle>
          <a:p>
            <a:pPr defTabSz="914348">
              <a:defRPr/>
            </a:pPr>
            <a:r>
              <a:rPr kumimoji="1" lang="en-US" altLang="zh-TW" dirty="0">
                <a:solidFill>
                  <a:srgbClr val="000000"/>
                </a:solidFill>
              </a:rPr>
              <a:t>20260422 Dr. Wei-Fan Chen –</a:t>
            </a:r>
            <a:r>
              <a:rPr kumimoji="1" lang="zh-TW" altLang="en-US" dirty="0">
                <a:solidFill>
                  <a:srgbClr val="000000"/>
                </a:solidFill>
              </a:rPr>
              <a:t> </a:t>
            </a:r>
            <a:r>
              <a:rPr kumimoji="1" lang="en-US" altLang="zh-TW" dirty="0">
                <a:solidFill>
                  <a:srgbClr val="000000"/>
                </a:solidFill>
              </a:rPr>
              <a:t>Understanding AI: How It Works and Why It Fails @Tunghai University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509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3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4" orient="horz" pos="618" userDrawn="1">
          <p15:clr>
            <a:srgbClr val="FBAE40"/>
          </p15:clr>
        </p15:guide>
        <p15:guide id="5" orient="horz" pos="3997" userDrawn="1">
          <p15:clr>
            <a:srgbClr val="FBAE40"/>
          </p15:clr>
        </p15:guide>
        <p15:guide id="6" pos="3840" userDrawn="1">
          <p15:clr>
            <a:srgbClr val="FBAE40"/>
          </p15:clr>
        </p15:guide>
        <p15:guide id="7" orient="horz" pos="1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基本_B_フッターあり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84845C2-EBC3-5FD0-C92C-260AB92A038E}"/>
              </a:ext>
            </a:extLst>
          </p:cNvPr>
          <p:cNvSpPr/>
          <p:nvPr userDrawn="1"/>
        </p:nvSpPr>
        <p:spPr>
          <a:xfrm>
            <a:off x="0" y="0"/>
            <a:ext cx="12192000" cy="972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1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25周年ロゴ" descr="ロゴ, 会社名&#10;&#10;AI 生成コンテンツは誤りを含む可能性があります。">
            <a:extLst>
              <a:ext uri="{FF2B5EF4-FFF2-40B4-BE49-F238E27FC236}">
                <a16:creationId xmlns:a16="http://schemas.microsoft.com/office/drawing/2014/main" id="{AE829DE5-BCEE-238E-163C-4A92ACF78A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197" y="90700"/>
            <a:ext cx="1906892" cy="51123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3218873-50F6-6232-A80D-9142CAC6F0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68228" y="6691416"/>
            <a:ext cx="1776003" cy="90000"/>
          </a:xfrm>
          <a:prstGeom prst="rect">
            <a:avLst/>
          </a:prstGeom>
        </p:spPr>
      </p:pic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362054BF-32D5-30BB-D6E6-9EFE56C2B9AD}"/>
              </a:ext>
            </a:extLst>
          </p:cNvPr>
          <p:cNvCxnSpPr>
            <a:cxnSpLocks/>
          </p:cNvCxnSpPr>
          <p:nvPr userDrawn="1"/>
        </p:nvCxnSpPr>
        <p:spPr>
          <a:xfrm>
            <a:off x="11598275" y="6639914"/>
            <a:ext cx="0" cy="222651"/>
          </a:xfrm>
          <a:prstGeom prst="line">
            <a:avLst/>
          </a:prstGeom>
          <a:ln w="63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透明" descr="図形&#10;&#10;AI 生成コンテンツは誤りを含む可能性があります。">
            <a:extLst>
              <a:ext uri="{FF2B5EF4-FFF2-40B4-BE49-F238E27FC236}">
                <a16:creationId xmlns:a16="http://schemas.microsoft.com/office/drawing/2014/main" id="{2A046595-105B-0FE1-BA3D-1A697DBD8E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D6FB8E7-94E4-7C11-6696-EA5C2EDB8924}"/>
              </a:ext>
            </a:extLst>
          </p:cNvPr>
          <p:cNvSpPr txBox="1">
            <a:spLocks/>
          </p:cNvSpPr>
          <p:nvPr userDrawn="1"/>
        </p:nvSpPr>
        <p:spPr>
          <a:xfrm>
            <a:off x="11495579" y="6639914"/>
            <a:ext cx="536224" cy="1933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1C582-D7CD-2142-91B3-496CA6F37900}" type="slidenum">
              <a:rPr kumimoji="1" lang="ja-JP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プレースホルダー 8">
            <a:extLst>
              <a:ext uri="{FF2B5EF4-FFF2-40B4-BE49-F238E27FC236}">
                <a16:creationId xmlns:a16="http://schemas.microsoft.com/office/drawing/2014/main" id="{600E0FB2-8827-9CD9-3CA2-BB3508F655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gray">
          <a:xfrm>
            <a:off x="227012" y="178328"/>
            <a:ext cx="9800273" cy="215444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rgbClr val="FFFFFF"/>
                </a:solidFill>
                <a:latin typeface="+mj-ea"/>
                <a:ea typeface="+mj-ea"/>
              </a:defRPr>
            </a:lvl1pPr>
            <a:lvl2pPr marL="457213" indent="0">
              <a:buFontTx/>
              <a:buNone/>
              <a:defRPr sz="900">
                <a:latin typeface="+mj-ea"/>
                <a:ea typeface="+mj-ea"/>
              </a:defRPr>
            </a:lvl2pPr>
            <a:lvl3pPr marL="914425" indent="0">
              <a:buFontTx/>
              <a:buNone/>
              <a:defRPr sz="900">
                <a:latin typeface="+mj-ea"/>
                <a:ea typeface="+mj-ea"/>
              </a:defRPr>
            </a:lvl3pPr>
            <a:lvl4pPr marL="1371638" indent="0">
              <a:buFontTx/>
              <a:buNone/>
              <a:defRPr sz="900">
                <a:latin typeface="+mj-ea"/>
                <a:ea typeface="+mj-ea"/>
              </a:defRPr>
            </a:lvl4pPr>
            <a:lvl5pPr marL="1828852" indent="0">
              <a:buFontTx/>
              <a:buNone/>
              <a:defRPr sz="900">
                <a:latin typeface="+mj-ea"/>
                <a:ea typeface="+mj-ea"/>
              </a:defRPr>
            </a:lvl5pPr>
          </a:lstStyle>
          <a:p>
            <a:pPr lvl="0"/>
            <a:endParaRPr kumimoji="1" lang="ja-JP" altLang="en-US" dirty="0"/>
          </a:p>
        </p:txBody>
      </p:sp>
      <p:sp>
        <p:nvSpPr>
          <p:cNvPr id="4" name="フッター プレースホルダー 4">
            <a:extLst>
              <a:ext uri="{FF2B5EF4-FFF2-40B4-BE49-F238E27FC236}">
                <a16:creationId xmlns:a16="http://schemas.microsoft.com/office/drawing/2014/main" id="{6E95FE0F-D181-4AB2-C946-9AA42253B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013" y="6679308"/>
            <a:ext cx="9007687" cy="1229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799">
                <a:solidFill>
                  <a:srgbClr val="000000"/>
                </a:solidFill>
              </a:defRPr>
            </a:lvl1pPr>
          </a:lstStyle>
          <a:p>
            <a:pPr defTabSz="914348">
              <a:defRPr/>
            </a:pPr>
            <a:r>
              <a:rPr kumimoji="1" lang="en-US" altLang="zh-TW" dirty="0">
                <a:solidFill>
                  <a:srgbClr val="000000"/>
                </a:solidFill>
              </a:rPr>
              <a:t>20260422 Dr. Wei-Fan Chen – Understanding AI: How It Works and Why It Fails @Tunghai University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6" name="タイトル 47">
            <a:extLst>
              <a:ext uri="{FF2B5EF4-FFF2-40B4-BE49-F238E27FC236}">
                <a16:creationId xmlns:a16="http://schemas.microsoft.com/office/drawing/2014/main" id="{884BC927-7B43-6B62-57A0-5BB1664A6C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227013" y="457208"/>
            <a:ext cx="9800273" cy="369332"/>
          </a:xfrm>
        </p:spPr>
        <p:txBody>
          <a:bodyPr wrap="square">
            <a:noAutofit/>
          </a:bodyPr>
          <a:lstStyle>
            <a:lvl1pPr>
              <a:defRPr sz="2400" b="1">
                <a:solidFill>
                  <a:srgbClr val="FFFFFF"/>
                </a:solidFill>
              </a:defRPr>
            </a:lvl1pPr>
          </a:lstStyle>
          <a:p>
            <a:r>
              <a:rPr kumimoji="1" lang="ja-JP" altLang="en-US" dirty="0"/>
              <a:t>タイトルを入力</a:t>
            </a:r>
          </a:p>
        </p:txBody>
      </p:sp>
    </p:spTree>
    <p:extLst>
      <p:ext uri="{BB962C8B-B14F-4D97-AF65-F5344CB8AC3E}">
        <p14:creationId xmlns:p14="http://schemas.microsoft.com/office/powerpoint/2010/main" val="1183979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3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orient="horz" pos="3997" userDrawn="1">
          <p15:clr>
            <a:srgbClr val="FBAE40"/>
          </p15:clr>
        </p15:guide>
        <p15:guide id="6" pos="3840" userDrawn="1">
          <p15:clr>
            <a:srgbClr val="FBAE40"/>
          </p15:clr>
        </p15:guide>
        <p15:guide id="7" orient="horz" pos="14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基本_A_フッターあり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84845C2-EBC3-5FD0-C92C-260AB92A038E}"/>
              </a:ext>
            </a:extLst>
          </p:cNvPr>
          <p:cNvSpPr/>
          <p:nvPr userDrawn="1"/>
        </p:nvSpPr>
        <p:spPr>
          <a:xfrm>
            <a:off x="0" y="0"/>
            <a:ext cx="12192000" cy="720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1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EFD0F7A4-4CD5-8335-3E2C-3390D0A29D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440432" y="6676976"/>
            <a:ext cx="3989074" cy="130789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F29CCF1-313E-0A97-337E-D7D613FB5835}"/>
              </a:ext>
            </a:extLst>
          </p:cNvPr>
          <p:cNvCxnSpPr>
            <a:cxnSpLocks/>
          </p:cNvCxnSpPr>
          <p:nvPr userDrawn="1"/>
        </p:nvCxnSpPr>
        <p:spPr>
          <a:xfrm>
            <a:off x="11598275" y="6639914"/>
            <a:ext cx="0" cy="222651"/>
          </a:xfrm>
          <a:prstGeom prst="line">
            <a:avLst/>
          </a:prstGeom>
          <a:ln w="63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周年ロゴ">
            <a:extLst>
              <a:ext uri="{FF2B5EF4-FFF2-40B4-BE49-F238E27FC236}">
                <a16:creationId xmlns:a16="http://schemas.microsoft.com/office/drawing/2014/main" id="{2BC5A0F8-0AB1-D23E-059B-213606E226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227" y="135508"/>
            <a:ext cx="1851968" cy="461696"/>
          </a:xfrm>
          <a:prstGeom prst="rect">
            <a:avLst/>
          </a:prstGeom>
        </p:spPr>
      </p:pic>
      <p:pic>
        <p:nvPicPr>
          <p:cNvPr id="11" name="透明" descr="図形&#10;&#10;AI 生成コンテンツは誤りを含む可能性があります。">
            <a:extLst>
              <a:ext uri="{FF2B5EF4-FFF2-40B4-BE49-F238E27FC236}">
                <a16:creationId xmlns:a16="http://schemas.microsoft.com/office/drawing/2014/main" id="{77E0037D-8633-1638-6E57-E74DC26DC4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28EF8346-1798-6A6C-5B72-6A76D92E89A1}"/>
              </a:ext>
            </a:extLst>
          </p:cNvPr>
          <p:cNvSpPr txBox="1">
            <a:spLocks/>
          </p:cNvSpPr>
          <p:nvPr userDrawn="1"/>
        </p:nvSpPr>
        <p:spPr>
          <a:xfrm>
            <a:off x="11495579" y="6639914"/>
            <a:ext cx="536224" cy="1933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1C582-D7CD-2142-91B3-496CA6F37900}" type="slidenum">
              <a:rPr kumimoji="1" lang="ja-JP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7" name="フッター プレースホルダー 4">
            <a:extLst>
              <a:ext uri="{FF2B5EF4-FFF2-40B4-BE49-F238E27FC236}">
                <a16:creationId xmlns:a16="http://schemas.microsoft.com/office/drawing/2014/main" id="{723A1666-EFDC-02AF-3078-C77511C6D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014" y="6679307"/>
            <a:ext cx="7147346" cy="1229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799">
                <a:solidFill>
                  <a:schemeClr val="tx1"/>
                </a:solidFill>
              </a:defRPr>
            </a:lvl1pPr>
          </a:lstStyle>
          <a:p>
            <a:pPr defTabSz="914348">
              <a:defRPr/>
            </a:pPr>
            <a:r>
              <a:rPr kumimoji="1" lang="ja-JP" altLang="en-US" dirty="0">
                <a:solidFill>
                  <a:srgbClr val="000000"/>
                </a:solidFill>
              </a:rPr>
              <a:t>フッター情報（会議名・資料名</a:t>
            </a:r>
            <a:r>
              <a:rPr kumimoji="1" lang="en-US" altLang="zh-TW" dirty="0">
                <a:solidFill>
                  <a:srgbClr val="000000"/>
                </a:solidFill>
              </a:rPr>
              <a:t>20260422 Dr. Wei-Fan Chen – Understanding AI: How It Works and Why It Fails @Tunghai University</a:t>
            </a:r>
            <a:r>
              <a:rPr kumimoji="1" lang="ja-JP" altLang="en-US" dirty="0">
                <a:solidFill>
                  <a:srgbClr val="000000"/>
                </a:solidFill>
              </a:rPr>
              <a:t>）</a:t>
            </a:r>
          </a:p>
        </p:txBody>
      </p:sp>
      <p:sp>
        <p:nvSpPr>
          <p:cNvPr id="17" name="タイトル 47">
            <a:extLst>
              <a:ext uri="{FF2B5EF4-FFF2-40B4-BE49-F238E27FC236}">
                <a16:creationId xmlns:a16="http://schemas.microsoft.com/office/drawing/2014/main" id="{40F82A05-9587-D05E-2013-6648899500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227015" y="186499"/>
            <a:ext cx="9851264" cy="369332"/>
          </a:xfrm>
        </p:spPr>
        <p:txBody>
          <a:bodyPr wrap="square">
            <a:spAutoFit/>
          </a:bodyPr>
          <a:lstStyle>
            <a:lvl1pPr>
              <a:defRPr sz="2400" b="1">
                <a:solidFill>
                  <a:srgbClr val="FFFFFF"/>
                </a:solidFill>
              </a:defRPr>
            </a:lvl1pPr>
          </a:lstStyle>
          <a:p>
            <a:r>
              <a:rPr kumimoji="1" lang="ja-JP" altLang="en-US" dirty="0"/>
              <a:t>タイトルを入力</a:t>
            </a:r>
          </a:p>
        </p:txBody>
      </p:sp>
    </p:spTree>
    <p:extLst>
      <p:ext uri="{BB962C8B-B14F-4D97-AF65-F5344CB8AC3E}">
        <p14:creationId xmlns:p14="http://schemas.microsoft.com/office/powerpoint/2010/main" val="731053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3">
          <p15:clr>
            <a:srgbClr val="FBAE40"/>
          </p15:clr>
        </p15:guide>
        <p15:guide id="2" pos="7537">
          <p15:clr>
            <a:srgbClr val="FBAE40"/>
          </p15:clr>
        </p15:guide>
        <p15:guide id="4" orient="horz" pos="618">
          <p15:clr>
            <a:srgbClr val="FBAE40"/>
          </p15:clr>
        </p15:guide>
        <p15:guide id="5" orient="horz" pos="3997">
          <p15:clr>
            <a:srgbClr val="FBAE40"/>
          </p15:clr>
        </p15:guide>
        <p15:guide id="6" pos="3840">
          <p15:clr>
            <a:srgbClr val="FBAE40"/>
          </p15:clr>
        </p15:guide>
        <p15:guide id="7" orient="horz" pos="14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基本_B_フッターあり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84845C2-EBC3-5FD0-C92C-260AB92A038E}"/>
              </a:ext>
            </a:extLst>
          </p:cNvPr>
          <p:cNvSpPr/>
          <p:nvPr userDrawn="1"/>
        </p:nvSpPr>
        <p:spPr>
          <a:xfrm>
            <a:off x="0" y="0"/>
            <a:ext cx="12192000" cy="972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1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グラフィックス 7">
            <a:extLst>
              <a:ext uri="{FF2B5EF4-FFF2-40B4-BE49-F238E27FC236}">
                <a16:creationId xmlns:a16="http://schemas.microsoft.com/office/drawing/2014/main" id="{1370433C-5027-0A61-1D36-556F8622488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440432" y="6676976"/>
            <a:ext cx="3989074" cy="130789"/>
          </a:xfrm>
          <a:prstGeom prst="rect">
            <a:avLst/>
          </a:prstGeom>
        </p:spPr>
      </p:pic>
      <p:pic>
        <p:nvPicPr>
          <p:cNvPr id="2" name="周年ロゴ">
            <a:extLst>
              <a:ext uri="{FF2B5EF4-FFF2-40B4-BE49-F238E27FC236}">
                <a16:creationId xmlns:a16="http://schemas.microsoft.com/office/drawing/2014/main" id="{BE6E10B0-6997-F3DC-D721-97DF67CB9E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227" y="135508"/>
            <a:ext cx="1851968" cy="461696"/>
          </a:xfrm>
          <a:prstGeom prst="rect">
            <a:avLst/>
          </a:prstGeom>
        </p:spPr>
      </p:pic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362054BF-32D5-30BB-D6E6-9EFE56C2B9AD}"/>
              </a:ext>
            </a:extLst>
          </p:cNvPr>
          <p:cNvCxnSpPr>
            <a:cxnSpLocks/>
          </p:cNvCxnSpPr>
          <p:nvPr userDrawn="1"/>
        </p:nvCxnSpPr>
        <p:spPr>
          <a:xfrm>
            <a:off x="11598275" y="6639914"/>
            <a:ext cx="0" cy="222651"/>
          </a:xfrm>
          <a:prstGeom prst="line">
            <a:avLst/>
          </a:prstGeom>
          <a:ln w="63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透明" descr="図形&#10;&#10;AI 生成コンテンツは誤りを含む可能性があります。">
            <a:extLst>
              <a:ext uri="{FF2B5EF4-FFF2-40B4-BE49-F238E27FC236}">
                <a16:creationId xmlns:a16="http://schemas.microsoft.com/office/drawing/2014/main" id="{2A046595-105B-0FE1-BA3D-1A697DBD8E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D6FB8E7-94E4-7C11-6696-EA5C2EDB8924}"/>
              </a:ext>
            </a:extLst>
          </p:cNvPr>
          <p:cNvSpPr txBox="1">
            <a:spLocks/>
          </p:cNvSpPr>
          <p:nvPr userDrawn="1"/>
        </p:nvSpPr>
        <p:spPr>
          <a:xfrm>
            <a:off x="11495579" y="6639914"/>
            <a:ext cx="536224" cy="1933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1C582-D7CD-2142-91B3-496CA6F37900}" type="slidenum">
              <a:rPr kumimoji="1" lang="ja-JP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プレースホルダー 8">
            <a:extLst>
              <a:ext uri="{FF2B5EF4-FFF2-40B4-BE49-F238E27FC236}">
                <a16:creationId xmlns:a16="http://schemas.microsoft.com/office/drawing/2014/main" id="{600E0FB2-8827-9CD9-3CA2-BB3508F655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gray">
          <a:xfrm>
            <a:off x="227013" y="178328"/>
            <a:ext cx="9851266" cy="215444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rgbClr val="FFFFFF"/>
                </a:solidFill>
                <a:latin typeface="+mj-ea"/>
                <a:ea typeface="+mj-ea"/>
              </a:defRPr>
            </a:lvl1pPr>
            <a:lvl2pPr marL="457213" indent="0">
              <a:buFontTx/>
              <a:buNone/>
              <a:defRPr sz="900">
                <a:latin typeface="+mj-ea"/>
                <a:ea typeface="+mj-ea"/>
              </a:defRPr>
            </a:lvl2pPr>
            <a:lvl3pPr marL="914425" indent="0">
              <a:buFontTx/>
              <a:buNone/>
              <a:defRPr sz="900">
                <a:latin typeface="+mj-ea"/>
                <a:ea typeface="+mj-ea"/>
              </a:defRPr>
            </a:lvl3pPr>
            <a:lvl4pPr marL="1371638" indent="0">
              <a:buFontTx/>
              <a:buNone/>
              <a:defRPr sz="900">
                <a:latin typeface="+mj-ea"/>
                <a:ea typeface="+mj-ea"/>
              </a:defRPr>
            </a:lvl4pPr>
            <a:lvl5pPr marL="1828852" indent="0">
              <a:buFontTx/>
              <a:buNone/>
              <a:defRPr sz="900">
                <a:latin typeface="+mj-ea"/>
                <a:ea typeface="+mj-ea"/>
              </a:defRPr>
            </a:lvl5pPr>
          </a:lstStyle>
          <a:p>
            <a:pPr lvl="0"/>
            <a:endParaRPr kumimoji="1" lang="ja-JP" altLang="en-US" dirty="0"/>
          </a:p>
        </p:txBody>
      </p:sp>
      <p:sp>
        <p:nvSpPr>
          <p:cNvPr id="4" name="フッター プレースホルダー 4">
            <a:extLst>
              <a:ext uri="{FF2B5EF4-FFF2-40B4-BE49-F238E27FC236}">
                <a16:creationId xmlns:a16="http://schemas.microsoft.com/office/drawing/2014/main" id="{6E95FE0F-D181-4AB2-C946-9AA42253B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014" y="6679307"/>
            <a:ext cx="7147346" cy="1229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799">
                <a:solidFill>
                  <a:srgbClr val="000000"/>
                </a:solidFill>
              </a:defRPr>
            </a:lvl1pPr>
          </a:lstStyle>
          <a:p>
            <a:pPr defTabSz="914348">
              <a:defRPr/>
            </a:pPr>
            <a:r>
              <a:rPr kumimoji="1" lang="ja-JP" altLang="en-US" dirty="0"/>
              <a:t>フッター情報（会</a:t>
            </a:r>
            <a:r>
              <a:rPr kumimoji="1" lang="en-US" altLang="zh-TW" dirty="0"/>
              <a:t>20260422 Dr. Wei-Fan Chen – Understanding AI: How It Works and Why It Fails @Tunghai University</a:t>
            </a:r>
            <a:r>
              <a:rPr kumimoji="1" lang="ja-JP" altLang="en-US" dirty="0"/>
              <a:t>議名・資料名）</a:t>
            </a:r>
          </a:p>
        </p:txBody>
      </p:sp>
      <p:sp>
        <p:nvSpPr>
          <p:cNvPr id="6" name="タイトル 47">
            <a:extLst>
              <a:ext uri="{FF2B5EF4-FFF2-40B4-BE49-F238E27FC236}">
                <a16:creationId xmlns:a16="http://schemas.microsoft.com/office/drawing/2014/main" id="{884BC927-7B43-6B62-57A0-5BB1664A6C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227014" y="457208"/>
            <a:ext cx="9851266" cy="369332"/>
          </a:xfrm>
        </p:spPr>
        <p:txBody>
          <a:bodyPr wrap="square">
            <a:noAutofit/>
          </a:bodyPr>
          <a:lstStyle>
            <a:lvl1pPr>
              <a:defRPr sz="2400" b="1">
                <a:solidFill>
                  <a:srgbClr val="FFFFFF"/>
                </a:solidFill>
              </a:defRPr>
            </a:lvl1pPr>
          </a:lstStyle>
          <a:p>
            <a:r>
              <a:rPr kumimoji="1" lang="ja-JP" altLang="en-US" dirty="0"/>
              <a:t>タイトルを入力</a:t>
            </a:r>
          </a:p>
        </p:txBody>
      </p:sp>
    </p:spTree>
    <p:extLst>
      <p:ext uri="{BB962C8B-B14F-4D97-AF65-F5344CB8AC3E}">
        <p14:creationId xmlns:p14="http://schemas.microsoft.com/office/powerpoint/2010/main" val="4229966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3">
          <p15:clr>
            <a:srgbClr val="FBAE40"/>
          </p15:clr>
        </p15:guide>
        <p15:guide id="2" pos="7537">
          <p15:clr>
            <a:srgbClr val="FBAE40"/>
          </p15:clr>
        </p15:guide>
        <p15:guide id="4" orient="horz" pos="777">
          <p15:clr>
            <a:srgbClr val="FBAE40"/>
          </p15:clr>
        </p15:guide>
        <p15:guide id="5" orient="horz" pos="3997">
          <p15:clr>
            <a:srgbClr val="FBAE40"/>
          </p15:clr>
        </p15:guide>
        <p15:guide id="6" pos="3840">
          <p15:clr>
            <a:srgbClr val="FBAE40"/>
          </p15:clr>
        </p15:guide>
        <p15:guide id="7" orient="horz" pos="14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437511D-B5F4-6123-9581-88F374DE5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985" y="252004"/>
            <a:ext cx="10198840" cy="332399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527E6B-B523-C3ED-307F-AE5BF78E1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3985" y="1825625"/>
            <a:ext cx="1092981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7" name="スライド番号プレースホルダー 3">
            <a:extLst>
              <a:ext uri="{FF2B5EF4-FFF2-40B4-BE49-F238E27FC236}">
                <a16:creationId xmlns:a16="http://schemas.microsoft.com/office/drawing/2014/main" id="{55D4392D-65C7-E57F-6FF6-E8BF0C756AC1}"/>
              </a:ext>
            </a:extLst>
          </p:cNvPr>
          <p:cNvSpPr txBox="1">
            <a:spLocks/>
          </p:cNvSpPr>
          <p:nvPr userDrawn="1"/>
        </p:nvSpPr>
        <p:spPr>
          <a:xfrm>
            <a:off x="11619525" y="6102354"/>
            <a:ext cx="423984" cy="149225"/>
          </a:xfrm>
          <a:prstGeom prst="rect">
            <a:avLst/>
          </a:prstGeom>
        </p:spPr>
        <p:txBody>
          <a:bodyPr lIns="0" tIns="0" rIns="0" bIns="0"/>
          <a:lstStyle>
            <a:defPPr>
              <a:defRPr lang="ja-JP"/>
            </a:defPPr>
            <a:lvl1pPr marL="0" algn="ctr" defTabSz="914348" rtl="0" eaLnBrk="1" latinLnBrk="0" hangingPunct="1">
              <a:defRPr kumimoji="1" sz="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4" algn="l" defTabSz="91434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8" algn="l" defTabSz="91434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22" algn="l" defTabSz="91434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96" algn="l" defTabSz="91434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68" algn="l" defTabSz="91434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42" algn="l" defTabSz="91434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16" algn="l" defTabSz="91434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90" algn="l" defTabSz="91434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E242A0F0-79B0-4FE2-E199-D444ABB37165}"/>
              </a:ext>
            </a:extLst>
          </p:cNvPr>
          <p:cNvGrpSpPr/>
          <p:nvPr userDrawn="1"/>
        </p:nvGrpSpPr>
        <p:grpSpPr>
          <a:xfrm>
            <a:off x="12527615" y="0"/>
            <a:ext cx="3211201" cy="4528347"/>
            <a:chOff x="9395710" y="0"/>
            <a:chExt cx="3211201" cy="4528347"/>
          </a:xfrm>
        </p:grpSpPr>
        <p:sp>
          <p:nvSpPr>
            <p:cNvPr id="83" name="object 5">
              <a:extLst>
                <a:ext uri="{FF2B5EF4-FFF2-40B4-BE49-F238E27FC236}">
                  <a16:creationId xmlns:a16="http://schemas.microsoft.com/office/drawing/2014/main" id="{38AFB867-3B54-DC1B-0CDC-621511FC04DD}"/>
                </a:ext>
              </a:extLst>
            </p:cNvPr>
            <p:cNvSpPr txBox="1"/>
            <p:nvPr/>
          </p:nvSpPr>
          <p:spPr>
            <a:xfrm>
              <a:off x="9395712" y="109640"/>
              <a:ext cx="1550878" cy="1690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695">
                <a:lnSpc>
                  <a:spcPct val="120000"/>
                </a:lnSpc>
                <a:spcBef>
                  <a:spcPts val="100"/>
                </a:spcBef>
              </a:pPr>
              <a:r>
                <a:rPr lang="ja-JP" altLang="en-US" sz="1000" b="1">
                  <a:solidFill>
                    <a:srgbClr val="231F20"/>
                  </a:solidFill>
                  <a:latin typeface="+mn-ea"/>
                  <a:cs typeface="Gen Shin Gothic P Bold"/>
                </a:rPr>
                <a:t>メインカラー</a:t>
              </a:r>
              <a:endParaRPr lang="ja-JP" altLang="en-US" sz="1000" b="1">
                <a:latin typeface="+mn-ea"/>
                <a:cs typeface="Gen Shin Gothic P Regular"/>
              </a:endParaRPr>
            </a:p>
          </p:txBody>
        </p:sp>
        <p:cxnSp>
          <p:nvCxnSpPr>
            <p:cNvPr id="84" name="直線コネクタ 83">
              <a:extLst>
                <a:ext uri="{FF2B5EF4-FFF2-40B4-BE49-F238E27FC236}">
                  <a16:creationId xmlns:a16="http://schemas.microsoft.com/office/drawing/2014/main" id="{7B5FD272-F2FD-D178-EC47-745B91C197C8}"/>
                </a:ext>
              </a:extLst>
            </p:cNvPr>
            <p:cNvCxnSpPr>
              <a:cxnSpLocks/>
            </p:cNvCxnSpPr>
            <p:nvPr/>
          </p:nvCxnSpPr>
          <p:spPr>
            <a:xfrm>
              <a:off x="9395711" y="0"/>
              <a:ext cx="32112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bject 11">
              <a:extLst>
                <a:ext uri="{FF2B5EF4-FFF2-40B4-BE49-F238E27FC236}">
                  <a16:creationId xmlns:a16="http://schemas.microsoft.com/office/drawing/2014/main" id="{BBFF1E8B-4893-F375-7EAB-D2D2B6C6DE64}"/>
                </a:ext>
              </a:extLst>
            </p:cNvPr>
            <p:cNvSpPr/>
            <p:nvPr/>
          </p:nvSpPr>
          <p:spPr>
            <a:xfrm>
              <a:off x="9395711" y="395768"/>
              <a:ext cx="720000" cy="322826"/>
            </a:xfrm>
            <a:custGeom>
              <a:avLst/>
              <a:gdLst/>
              <a:ahLst/>
              <a:cxnLst/>
              <a:rect l="l" t="t" r="r" b="b"/>
              <a:pathLst>
                <a:path w="900430" h="900430">
                  <a:moveTo>
                    <a:pt x="0" y="899998"/>
                  </a:moveTo>
                  <a:lnTo>
                    <a:pt x="899998" y="899998"/>
                  </a:lnTo>
                  <a:lnTo>
                    <a:pt x="899998" y="0"/>
                  </a:lnTo>
                  <a:lnTo>
                    <a:pt x="0" y="0"/>
                  </a:lnTo>
                  <a:lnTo>
                    <a:pt x="0" y="899998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 anchor="ctr" anchorCtr="0"/>
            <a:lstStyle/>
            <a:p>
              <a:pPr algn="ctr"/>
              <a:r>
                <a:rPr lang="en-US" altLang="ja-JP" sz="800" b="1">
                  <a:solidFill>
                    <a:schemeClr val="bg1"/>
                  </a:solidFill>
                  <a:latin typeface="+mn-ea"/>
                </a:rPr>
                <a:t>AIST RED</a:t>
              </a:r>
              <a:endParaRPr lang="ja-JP" altLang="en-US" sz="800" b="1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6" name="object 11">
              <a:extLst>
                <a:ext uri="{FF2B5EF4-FFF2-40B4-BE49-F238E27FC236}">
                  <a16:creationId xmlns:a16="http://schemas.microsoft.com/office/drawing/2014/main" id="{193D095B-0187-C66C-3228-8CCC2C385E7B}"/>
                </a:ext>
              </a:extLst>
            </p:cNvPr>
            <p:cNvSpPr/>
            <p:nvPr/>
          </p:nvSpPr>
          <p:spPr>
            <a:xfrm>
              <a:off x="10226589" y="395768"/>
              <a:ext cx="720000" cy="322826"/>
            </a:xfrm>
            <a:custGeom>
              <a:avLst/>
              <a:gdLst/>
              <a:ahLst/>
              <a:cxnLst/>
              <a:rect l="l" t="t" r="r" b="b"/>
              <a:pathLst>
                <a:path w="900430" h="900430">
                  <a:moveTo>
                    <a:pt x="0" y="899998"/>
                  </a:moveTo>
                  <a:lnTo>
                    <a:pt x="899998" y="899998"/>
                  </a:lnTo>
                  <a:lnTo>
                    <a:pt x="899998" y="0"/>
                  </a:lnTo>
                  <a:lnTo>
                    <a:pt x="0" y="0"/>
                  </a:lnTo>
                  <a:lnTo>
                    <a:pt x="0" y="899998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 wrap="square" lIns="0" tIns="0" rIns="0" bIns="0" rtlCol="0" anchor="ctr" anchorCtr="0"/>
            <a:lstStyle/>
            <a:p>
              <a:pPr algn="ctr"/>
              <a:r>
                <a:rPr lang="en-US" altLang="ja-JP" sz="800" b="1" dirty="0">
                  <a:solidFill>
                    <a:schemeClr val="bg1"/>
                  </a:solidFill>
                  <a:latin typeface="+mn-ea"/>
                </a:rPr>
                <a:t>Black</a:t>
              </a:r>
              <a:endParaRPr lang="ja-JP" altLang="en-US" sz="8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7" name="object 11">
              <a:extLst>
                <a:ext uri="{FF2B5EF4-FFF2-40B4-BE49-F238E27FC236}">
                  <a16:creationId xmlns:a16="http://schemas.microsoft.com/office/drawing/2014/main" id="{0A54C82F-E214-C9A1-B044-6B366486B942}"/>
                </a:ext>
              </a:extLst>
            </p:cNvPr>
            <p:cNvSpPr/>
            <p:nvPr/>
          </p:nvSpPr>
          <p:spPr>
            <a:xfrm>
              <a:off x="9395711" y="756159"/>
              <a:ext cx="720000" cy="322826"/>
            </a:xfrm>
            <a:custGeom>
              <a:avLst/>
              <a:gdLst/>
              <a:ahLst/>
              <a:cxnLst/>
              <a:rect l="l" t="t" r="r" b="b"/>
              <a:pathLst>
                <a:path w="900430" h="900430">
                  <a:moveTo>
                    <a:pt x="0" y="899998"/>
                  </a:moveTo>
                  <a:lnTo>
                    <a:pt x="899998" y="899998"/>
                  </a:lnTo>
                  <a:lnTo>
                    <a:pt x="899998" y="0"/>
                  </a:lnTo>
                  <a:lnTo>
                    <a:pt x="0" y="0"/>
                  </a:lnTo>
                  <a:lnTo>
                    <a:pt x="0" y="899998"/>
                  </a:lnTo>
                  <a:close/>
                </a:path>
              </a:pathLst>
            </a:custGeom>
            <a:solidFill>
              <a:srgbClr val="DC5A75"/>
            </a:solidFill>
          </p:spPr>
          <p:txBody>
            <a:bodyPr wrap="square" lIns="0" tIns="0" rIns="0" bIns="0" rtlCol="0" anchor="ctr" anchorCtr="0"/>
            <a:lstStyle/>
            <a:p>
              <a:pPr algn="ctr"/>
              <a:r>
                <a:rPr lang="ja-JP" altLang="en-US" sz="800" b="1">
                  <a:solidFill>
                    <a:schemeClr val="bg1"/>
                  </a:solidFill>
                  <a:latin typeface="+mn-ea"/>
                </a:rPr>
                <a:t>テキスト</a:t>
              </a:r>
            </a:p>
          </p:txBody>
        </p:sp>
        <p:sp>
          <p:nvSpPr>
            <p:cNvPr id="88" name="object 11">
              <a:extLst>
                <a:ext uri="{FF2B5EF4-FFF2-40B4-BE49-F238E27FC236}">
                  <a16:creationId xmlns:a16="http://schemas.microsoft.com/office/drawing/2014/main" id="{DBD2CA7C-B3FB-3073-A9CB-4C796D771B05}"/>
                </a:ext>
              </a:extLst>
            </p:cNvPr>
            <p:cNvSpPr/>
            <p:nvPr/>
          </p:nvSpPr>
          <p:spPr>
            <a:xfrm>
              <a:off x="10226589" y="756159"/>
              <a:ext cx="720000" cy="322826"/>
            </a:xfrm>
            <a:custGeom>
              <a:avLst/>
              <a:gdLst/>
              <a:ahLst/>
              <a:cxnLst/>
              <a:rect l="l" t="t" r="r" b="b"/>
              <a:pathLst>
                <a:path w="900430" h="900430">
                  <a:moveTo>
                    <a:pt x="0" y="899998"/>
                  </a:moveTo>
                  <a:lnTo>
                    <a:pt x="899998" y="899998"/>
                  </a:lnTo>
                  <a:lnTo>
                    <a:pt x="899998" y="0"/>
                  </a:lnTo>
                  <a:lnTo>
                    <a:pt x="0" y="0"/>
                  </a:lnTo>
                  <a:lnTo>
                    <a:pt x="0" y="899998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lIns="0" tIns="0" rIns="0" bIns="0" rtlCol="0" anchor="ctr" anchorCtr="0"/>
            <a:lstStyle/>
            <a:p>
              <a:pPr algn="ctr"/>
              <a:r>
                <a:rPr lang="ja-JP" altLang="en-US" sz="800" b="1">
                  <a:solidFill>
                    <a:schemeClr val="bg1"/>
                  </a:solidFill>
                  <a:latin typeface="+mn-ea"/>
                </a:rPr>
                <a:t>テキスト</a:t>
              </a:r>
            </a:p>
          </p:txBody>
        </p:sp>
        <p:sp>
          <p:nvSpPr>
            <p:cNvPr id="89" name="object 11">
              <a:extLst>
                <a:ext uri="{FF2B5EF4-FFF2-40B4-BE49-F238E27FC236}">
                  <a16:creationId xmlns:a16="http://schemas.microsoft.com/office/drawing/2014/main" id="{A8E1DE98-A82A-CEA7-E07C-E45C13FA0B08}"/>
                </a:ext>
              </a:extLst>
            </p:cNvPr>
            <p:cNvSpPr/>
            <p:nvPr/>
          </p:nvSpPr>
          <p:spPr>
            <a:xfrm>
              <a:off x="9395711" y="1116550"/>
              <a:ext cx="720000" cy="322826"/>
            </a:xfrm>
            <a:custGeom>
              <a:avLst/>
              <a:gdLst/>
              <a:ahLst/>
              <a:cxnLst/>
              <a:rect l="l" t="t" r="r" b="b"/>
              <a:pathLst>
                <a:path w="900430" h="900430">
                  <a:moveTo>
                    <a:pt x="0" y="899998"/>
                  </a:moveTo>
                  <a:lnTo>
                    <a:pt x="899998" y="899998"/>
                  </a:lnTo>
                  <a:lnTo>
                    <a:pt x="899998" y="0"/>
                  </a:lnTo>
                  <a:lnTo>
                    <a:pt x="0" y="0"/>
                  </a:lnTo>
                  <a:lnTo>
                    <a:pt x="0" y="89999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lIns="0" tIns="0" rIns="0" bIns="0" rtlCol="0" anchor="ctr" anchorCtr="0"/>
            <a:lstStyle/>
            <a:p>
              <a:pPr algn="ctr"/>
              <a:r>
                <a:rPr lang="ja-JP" altLang="en-US" sz="800" b="1">
                  <a:latin typeface="+mn-ea"/>
                </a:rPr>
                <a:t>テキスト</a:t>
              </a:r>
              <a:endParaRPr lang="en-US" altLang="ja-JP" sz="800" b="1" dirty="0">
                <a:latin typeface="+mn-ea"/>
              </a:endParaRPr>
            </a:p>
          </p:txBody>
        </p:sp>
        <p:sp>
          <p:nvSpPr>
            <p:cNvPr id="90" name="object 11">
              <a:extLst>
                <a:ext uri="{FF2B5EF4-FFF2-40B4-BE49-F238E27FC236}">
                  <a16:creationId xmlns:a16="http://schemas.microsoft.com/office/drawing/2014/main" id="{83BF5700-7C78-6C8C-6FC9-5FB0CA01FE3F}"/>
                </a:ext>
              </a:extLst>
            </p:cNvPr>
            <p:cNvSpPr/>
            <p:nvPr/>
          </p:nvSpPr>
          <p:spPr>
            <a:xfrm>
              <a:off x="10226589" y="1116550"/>
              <a:ext cx="720000" cy="322826"/>
            </a:xfrm>
            <a:custGeom>
              <a:avLst/>
              <a:gdLst/>
              <a:ahLst/>
              <a:cxnLst/>
              <a:rect l="l" t="t" r="r" b="b"/>
              <a:pathLst>
                <a:path w="900430" h="900430">
                  <a:moveTo>
                    <a:pt x="0" y="899998"/>
                  </a:moveTo>
                  <a:lnTo>
                    <a:pt x="899998" y="899998"/>
                  </a:lnTo>
                  <a:lnTo>
                    <a:pt x="899998" y="0"/>
                  </a:lnTo>
                  <a:lnTo>
                    <a:pt x="0" y="0"/>
                  </a:lnTo>
                  <a:lnTo>
                    <a:pt x="0" y="899998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</p:spPr>
          <p:txBody>
            <a:bodyPr wrap="square" lIns="0" tIns="0" rIns="0" bIns="0" rtlCol="0" anchor="ctr" anchorCtr="0"/>
            <a:lstStyle/>
            <a:p>
              <a:pPr algn="ctr"/>
              <a:r>
                <a:rPr lang="ja-JP" altLang="en-US" sz="800" b="1">
                  <a:latin typeface="+mn-ea"/>
                </a:rPr>
                <a:t>テキスト</a:t>
              </a:r>
            </a:p>
          </p:txBody>
        </p:sp>
        <p:sp>
          <p:nvSpPr>
            <p:cNvPr id="91" name="object 11">
              <a:extLst>
                <a:ext uri="{FF2B5EF4-FFF2-40B4-BE49-F238E27FC236}">
                  <a16:creationId xmlns:a16="http://schemas.microsoft.com/office/drawing/2014/main" id="{E2BF7B6C-9379-0E12-838A-B5AFA3ED96E3}"/>
                </a:ext>
              </a:extLst>
            </p:cNvPr>
            <p:cNvSpPr/>
            <p:nvPr/>
          </p:nvSpPr>
          <p:spPr>
            <a:xfrm>
              <a:off x="9395711" y="1476942"/>
              <a:ext cx="720000" cy="322826"/>
            </a:xfrm>
            <a:custGeom>
              <a:avLst/>
              <a:gdLst/>
              <a:ahLst/>
              <a:cxnLst/>
              <a:rect l="l" t="t" r="r" b="b"/>
              <a:pathLst>
                <a:path w="900430" h="900430">
                  <a:moveTo>
                    <a:pt x="0" y="899998"/>
                  </a:moveTo>
                  <a:lnTo>
                    <a:pt x="899998" y="899998"/>
                  </a:lnTo>
                  <a:lnTo>
                    <a:pt x="899998" y="0"/>
                  </a:lnTo>
                  <a:lnTo>
                    <a:pt x="0" y="0"/>
                  </a:lnTo>
                  <a:lnTo>
                    <a:pt x="0" y="899998"/>
                  </a:lnTo>
                  <a:close/>
                </a:path>
              </a:pathLst>
            </a:custGeom>
            <a:solidFill>
              <a:srgbClr val="FFE5EA"/>
            </a:solidFill>
          </p:spPr>
          <p:txBody>
            <a:bodyPr wrap="square" lIns="0" tIns="0" rIns="0" bIns="0" rtlCol="0" anchor="ctr" anchorCtr="0"/>
            <a:lstStyle/>
            <a:p>
              <a:pPr algn="ctr"/>
              <a:r>
                <a:rPr lang="ja-JP" altLang="en-US" sz="800" b="1">
                  <a:latin typeface="+mn-ea"/>
                </a:rPr>
                <a:t>テキスト</a:t>
              </a:r>
              <a:endParaRPr lang="en-US" altLang="ja-JP" sz="800" b="1" dirty="0">
                <a:latin typeface="+mn-ea"/>
              </a:endParaRPr>
            </a:p>
          </p:txBody>
        </p:sp>
        <p:sp>
          <p:nvSpPr>
            <p:cNvPr id="92" name="object 11">
              <a:extLst>
                <a:ext uri="{FF2B5EF4-FFF2-40B4-BE49-F238E27FC236}">
                  <a16:creationId xmlns:a16="http://schemas.microsoft.com/office/drawing/2014/main" id="{A2062A33-2FC3-7B94-8904-742D363FE83E}"/>
                </a:ext>
              </a:extLst>
            </p:cNvPr>
            <p:cNvSpPr/>
            <p:nvPr/>
          </p:nvSpPr>
          <p:spPr>
            <a:xfrm>
              <a:off x="10226589" y="1476942"/>
              <a:ext cx="720000" cy="322826"/>
            </a:xfrm>
            <a:custGeom>
              <a:avLst/>
              <a:gdLst/>
              <a:ahLst/>
              <a:cxnLst/>
              <a:rect l="l" t="t" r="r" b="b"/>
              <a:pathLst>
                <a:path w="900430" h="900430">
                  <a:moveTo>
                    <a:pt x="0" y="899998"/>
                  </a:moveTo>
                  <a:lnTo>
                    <a:pt x="899998" y="899998"/>
                  </a:lnTo>
                  <a:lnTo>
                    <a:pt x="899998" y="0"/>
                  </a:lnTo>
                  <a:lnTo>
                    <a:pt x="0" y="0"/>
                  </a:lnTo>
                  <a:lnTo>
                    <a:pt x="0" y="899998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 anchor="ctr" anchorCtr="0"/>
            <a:lstStyle/>
            <a:p>
              <a:pPr algn="ctr"/>
              <a:r>
                <a:rPr lang="ja-JP" altLang="en-US" sz="800" b="1">
                  <a:latin typeface="+mn-ea"/>
                </a:rPr>
                <a:t>テキスト</a:t>
              </a:r>
            </a:p>
          </p:txBody>
        </p:sp>
        <p:grpSp>
          <p:nvGrpSpPr>
            <p:cNvPr id="93" name="グループ化 92">
              <a:extLst>
                <a:ext uri="{FF2B5EF4-FFF2-40B4-BE49-F238E27FC236}">
                  <a16:creationId xmlns:a16="http://schemas.microsoft.com/office/drawing/2014/main" id="{2B6531B5-0433-FF2D-6C2E-0829A1083490}"/>
                </a:ext>
              </a:extLst>
            </p:cNvPr>
            <p:cNvGrpSpPr/>
            <p:nvPr userDrawn="1"/>
          </p:nvGrpSpPr>
          <p:grpSpPr>
            <a:xfrm>
              <a:off x="9395710" y="3445186"/>
              <a:ext cx="3211200" cy="1083161"/>
              <a:chOff x="9395710" y="3445186"/>
              <a:chExt cx="3211200" cy="1083161"/>
            </a:xfrm>
          </p:grpSpPr>
          <p:cxnSp>
            <p:nvCxnSpPr>
              <p:cNvPr id="106" name="直線コネクタ 105">
                <a:extLst>
                  <a:ext uri="{FF2B5EF4-FFF2-40B4-BE49-F238E27FC236}">
                    <a16:creationId xmlns:a16="http://schemas.microsoft.com/office/drawing/2014/main" id="{8826A206-6285-0B3F-A82B-61B2A22816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95710" y="3445186"/>
                <a:ext cx="3211200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7" name="グループ化 106">
                <a:extLst>
                  <a:ext uri="{FF2B5EF4-FFF2-40B4-BE49-F238E27FC236}">
                    <a16:creationId xmlns:a16="http://schemas.microsoft.com/office/drawing/2014/main" id="{5A10ED40-EEF2-52B4-B56D-458A4DE45653}"/>
                  </a:ext>
                </a:extLst>
              </p:cNvPr>
              <p:cNvGrpSpPr/>
              <p:nvPr/>
            </p:nvGrpSpPr>
            <p:grpSpPr>
              <a:xfrm>
                <a:off x="9395711" y="3554826"/>
                <a:ext cx="3210592" cy="973521"/>
                <a:chOff x="9395711" y="3554826"/>
                <a:chExt cx="3210592" cy="973521"/>
              </a:xfrm>
            </p:grpSpPr>
            <p:sp>
              <p:nvSpPr>
                <p:cNvPr id="108" name="object 5">
                  <a:extLst>
                    <a:ext uri="{FF2B5EF4-FFF2-40B4-BE49-F238E27FC236}">
                      <a16:creationId xmlns:a16="http://schemas.microsoft.com/office/drawing/2014/main" id="{6C440E25-4C01-20C6-6368-CE32676F9E7F}"/>
                    </a:ext>
                  </a:extLst>
                </p:cNvPr>
                <p:cNvSpPr txBox="1"/>
                <p:nvPr userDrawn="1"/>
              </p:nvSpPr>
              <p:spPr>
                <a:xfrm>
                  <a:off x="9395712" y="3554826"/>
                  <a:ext cx="1550878" cy="169085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marL="12695">
                    <a:lnSpc>
                      <a:spcPct val="120000"/>
                    </a:lnSpc>
                    <a:spcBef>
                      <a:spcPts val="100"/>
                    </a:spcBef>
                  </a:pPr>
                  <a:r>
                    <a:rPr lang="ja-JP" altLang="en-US" sz="1000" b="1">
                      <a:solidFill>
                        <a:srgbClr val="231F20"/>
                      </a:solidFill>
                      <a:latin typeface="+mn-ea"/>
                      <a:cs typeface="Gen Shin Gothic P Bold"/>
                    </a:rPr>
                    <a:t>領域カラー</a:t>
                  </a:r>
                  <a:endParaRPr lang="ja-JP" altLang="en-US" sz="1000" b="1">
                    <a:latin typeface="+mn-ea"/>
                    <a:cs typeface="Gen Shin Gothic P Regular"/>
                  </a:endParaRPr>
                </a:p>
              </p:txBody>
            </p:sp>
            <p:sp>
              <p:nvSpPr>
                <p:cNvPr id="109" name="object 11">
                  <a:extLst>
                    <a:ext uri="{FF2B5EF4-FFF2-40B4-BE49-F238E27FC236}">
                      <a16:creationId xmlns:a16="http://schemas.microsoft.com/office/drawing/2014/main" id="{CA27CB65-EEA6-95BE-96AB-AEF7445D2539}"/>
                    </a:ext>
                  </a:extLst>
                </p:cNvPr>
                <p:cNvSpPr/>
                <p:nvPr userDrawn="1"/>
              </p:nvSpPr>
              <p:spPr>
                <a:xfrm>
                  <a:off x="9395711" y="3840954"/>
                  <a:ext cx="720000" cy="322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430" h="900430">
                      <a:moveTo>
                        <a:pt x="0" y="899998"/>
                      </a:moveTo>
                      <a:lnTo>
                        <a:pt x="899998" y="899998"/>
                      </a:lnTo>
                      <a:lnTo>
                        <a:pt x="899998" y="0"/>
                      </a:lnTo>
                      <a:lnTo>
                        <a:pt x="0" y="0"/>
                      </a:lnTo>
                      <a:lnTo>
                        <a:pt x="0" y="899998"/>
                      </a:lnTo>
                      <a:close/>
                    </a:path>
                  </a:pathLst>
                </a:custGeom>
                <a:solidFill>
                  <a:srgbClr val="8EB510"/>
                </a:solidFill>
              </p:spPr>
              <p:txBody>
                <a:bodyPr wrap="square" lIns="0" tIns="0" rIns="0" bIns="0" rtlCol="0" anchor="ctr" anchorCtr="0"/>
                <a:lstStyle/>
                <a:p>
                  <a:pPr algn="ctr"/>
                  <a:r>
                    <a:rPr lang="ja-JP" altLang="en-US" sz="800" b="1">
                      <a:solidFill>
                        <a:schemeClr val="bg1"/>
                      </a:solidFill>
                      <a:latin typeface="+mn-ea"/>
                    </a:rPr>
                    <a:t>エネ・環境</a:t>
                  </a:r>
                </a:p>
              </p:txBody>
            </p:sp>
            <p:sp>
              <p:nvSpPr>
                <p:cNvPr id="110" name="object 11">
                  <a:extLst>
                    <a:ext uri="{FF2B5EF4-FFF2-40B4-BE49-F238E27FC236}">
                      <a16:creationId xmlns:a16="http://schemas.microsoft.com/office/drawing/2014/main" id="{CCA95E4B-EB86-B112-0498-6E5EAB74FE23}"/>
                    </a:ext>
                  </a:extLst>
                </p:cNvPr>
                <p:cNvSpPr/>
                <p:nvPr userDrawn="1"/>
              </p:nvSpPr>
              <p:spPr>
                <a:xfrm>
                  <a:off x="10226589" y="3840954"/>
                  <a:ext cx="720000" cy="322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430" h="900430">
                      <a:moveTo>
                        <a:pt x="0" y="899998"/>
                      </a:moveTo>
                      <a:lnTo>
                        <a:pt x="899998" y="899998"/>
                      </a:lnTo>
                      <a:lnTo>
                        <a:pt x="899998" y="0"/>
                      </a:lnTo>
                      <a:lnTo>
                        <a:pt x="0" y="0"/>
                      </a:lnTo>
                      <a:lnTo>
                        <a:pt x="0" y="899998"/>
                      </a:lnTo>
                      <a:close/>
                    </a:path>
                  </a:pathLst>
                </a:custGeom>
                <a:solidFill>
                  <a:srgbClr val="E03075"/>
                </a:solidFill>
              </p:spPr>
              <p:txBody>
                <a:bodyPr wrap="square" lIns="0" tIns="0" rIns="0" bIns="0" rtlCol="0" anchor="ctr" anchorCtr="0"/>
                <a:lstStyle/>
                <a:p>
                  <a:pPr algn="ctr"/>
                  <a:r>
                    <a:rPr lang="ja-JP" altLang="en-US" sz="800" b="1">
                      <a:solidFill>
                        <a:schemeClr val="bg1"/>
                      </a:solidFill>
                      <a:latin typeface="+mn-ea"/>
                    </a:rPr>
                    <a:t>生命工学</a:t>
                  </a:r>
                </a:p>
              </p:txBody>
            </p:sp>
            <p:sp>
              <p:nvSpPr>
                <p:cNvPr id="111" name="object 11">
                  <a:extLst>
                    <a:ext uri="{FF2B5EF4-FFF2-40B4-BE49-F238E27FC236}">
                      <a16:creationId xmlns:a16="http://schemas.microsoft.com/office/drawing/2014/main" id="{3230A377-331E-CDD0-5C13-5FA02CFD1A98}"/>
                    </a:ext>
                  </a:extLst>
                </p:cNvPr>
                <p:cNvSpPr/>
                <p:nvPr userDrawn="1"/>
              </p:nvSpPr>
              <p:spPr>
                <a:xfrm>
                  <a:off x="11056446" y="3840954"/>
                  <a:ext cx="720000" cy="322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430" h="900430">
                      <a:moveTo>
                        <a:pt x="0" y="899998"/>
                      </a:moveTo>
                      <a:lnTo>
                        <a:pt x="899998" y="899998"/>
                      </a:lnTo>
                      <a:lnTo>
                        <a:pt x="899998" y="0"/>
                      </a:lnTo>
                      <a:lnTo>
                        <a:pt x="0" y="0"/>
                      </a:lnTo>
                      <a:lnTo>
                        <a:pt x="0" y="899998"/>
                      </a:lnTo>
                      <a:close/>
                    </a:path>
                  </a:pathLst>
                </a:custGeom>
                <a:solidFill>
                  <a:srgbClr val="008E6E"/>
                </a:solidFill>
              </p:spPr>
              <p:txBody>
                <a:bodyPr wrap="square" lIns="0" tIns="0" rIns="0" bIns="0" rtlCol="0" anchor="ctr" anchorCtr="0"/>
                <a:lstStyle/>
                <a:p>
                  <a:pPr algn="ctr"/>
                  <a:r>
                    <a:rPr lang="ja-JP" altLang="en-US" sz="800" b="1">
                      <a:solidFill>
                        <a:schemeClr val="bg1"/>
                      </a:solidFill>
                      <a:latin typeface="+mn-ea"/>
                    </a:rPr>
                    <a:t>情報・人間</a:t>
                  </a:r>
                </a:p>
              </p:txBody>
            </p:sp>
            <p:sp>
              <p:nvSpPr>
                <p:cNvPr id="112" name="object 11">
                  <a:extLst>
                    <a:ext uri="{FF2B5EF4-FFF2-40B4-BE49-F238E27FC236}">
                      <a16:creationId xmlns:a16="http://schemas.microsoft.com/office/drawing/2014/main" id="{3F1313BD-064E-7CDA-48B0-DA9B9F58471D}"/>
                    </a:ext>
                  </a:extLst>
                </p:cNvPr>
                <p:cNvSpPr/>
                <p:nvPr userDrawn="1"/>
              </p:nvSpPr>
              <p:spPr>
                <a:xfrm>
                  <a:off x="11886303" y="3840954"/>
                  <a:ext cx="720000" cy="322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430" h="900430">
                      <a:moveTo>
                        <a:pt x="0" y="899998"/>
                      </a:moveTo>
                      <a:lnTo>
                        <a:pt x="899998" y="899998"/>
                      </a:lnTo>
                      <a:lnTo>
                        <a:pt x="899998" y="0"/>
                      </a:lnTo>
                      <a:lnTo>
                        <a:pt x="0" y="0"/>
                      </a:lnTo>
                      <a:lnTo>
                        <a:pt x="0" y="899998"/>
                      </a:lnTo>
                      <a:close/>
                    </a:path>
                  </a:pathLst>
                </a:custGeom>
                <a:solidFill>
                  <a:srgbClr val="AE308C"/>
                </a:solidFill>
              </p:spPr>
              <p:txBody>
                <a:bodyPr wrap="square" lIns="0" tIns="0" rIns="0" bIns="0" rtlCol="0" anchor="ctr" anchorCtr="0"/>
                <a:lstStyle/>
                <a:p>
                  <a:pPr algn="ctr"/>
                  <a:r>
                    <a:rPr lang="ja-JP" altLang="en-US" sz="800" b="1">
                      <a:solidFill>
                        <a:schemeClr val="bg1"/>
                      </a:solidFill>
                      <a:latin typeface="+mn-ea"/>
                    </a:rPr>
                    <a:t>材料・化学</a:t>
                  </a:r>
                </a:p>
              </p:txBody>
            </p:sp>
            <p:sp>
              <p:nvSpPr>
                <p:cNvPr id="113" name="object 11">
                  <a:extLst>
                    <a:ext uri="{FF2B5EF4-FFF2-40B4-BE49-F238E27FC236}">
                      <a16:creationId xmlns:a16="http://schemas.microsoft.com/office/drawing/2014/main" id="{780CED4A-4BFD-784F-5A42-E35679E7B967}"/>
                    </a:ext>
                  </a:extLst>
                </p:cNvPr>
                <p:cNvSpPr/>
                <p:nvPr userDrawn="1"/>
              </p:nvSpPr>
              <p:spPr>
                <a:xfrm>
                  <a:off x="9395711" y="4205521"/>
                  <a:ext cx="720000" cy="322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430" h="900430">
                      <a:moveTo>
                        <a:pt x="0" y="899998"/>
                      </a:moveTo>
                      <a:lnTo>
                        <a:pt x="899998" y="899998"/>
                      </a:lnTo>
                      <a:lnTo>
                        <a:pt x="899998" y="0"/>
                      </a:lnTo>
                      <a:lnTo>
                        <a:pt x="0" y="0"/>
                      </a:lnTo>
                      <a:lnTo>
                        <a:pt x="0" y="899998"/>
                      </a:lnTo>
                      <a:close/>
                    </a:path>
                  </a:pathLst>
                </a:custGeom>
                <a:solidFill>
                  <a:srgbClr val="006FBC"/>
                </a:solidFill>
              </p:spPr>
              <p:txBody>
                <a:bodyPr wrap="square" lIns="0" tIns="0" rIns="0" bIns="0" rtlCol="0" anchor="ctr" anchorCtr="0"/>
                <a:lstStyle/>
                <a:p>
                  <a:pPr algn="ctr"/>
                  <a:r>
                    <a:rPr lang="ja-JP" altLang="en-US" sz="800" b="1">
                      <a:solidFill>
                        <a:schemeClr val="bg1"/>
                      </a:solidFill>
                      <a:latin typeface="+mn-ea"/>
                    </a:rPr>
                    <a:t>エレ・製造</a:t>
                  </a:r>
                </a:p>
              </p:txBody>
            </p:sp>
            <p:sp>
              <p:nvSpPr>
                <p:cNvPr id="114" name="object 11">
                  <a:extLst>
                    <a:ext uri="{FF2B5EF4-FFF2-40B4-BE49-F238E27FC236}">
                      <a16:creationId xmlns:a16="http://schemas.microsoft.com/office/drawing/2014/main" id="{8F8329FF-0F3B-6B95-A1E1-7EC04A7EB425}"/>
                    </a:ext>
                  </a:extLst>
                </p:cNvPr>
                <p:cNvSpPr/>
                <p:nvPr userDrawn="1"/>
              </p:nvSpPr>
              <p:spPr>
                <a:xfrm>
                  <a:off x="10226589" y="4205521"/>
                  <a:ext cx="720000" cy="322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430" h="900430">
                      <a:moveTo>
                        <a:pt x="0" y="899998"/>
                      </a:moveTo>
                      <a:lnTo>
                        <a:pt x="899998" y="899998"/>
                      </a:lnTo>
                      <a:lnTo>
                        <a:pt x="899998" y="0"/>
                      </a:lnTo>
                      <a:lnTo>
                        <a:pt x="0" y="0"/>
                      </a:lnTo>
                      <a:lnTo>
                        <a:pt x="0" y="899998"/>
                      </a:lnTo>
                      <a:close/>
                    </a:path>
                  </a:pathLst>
                </a:custGeom>
                <a:solidFill>
                  <a:srgbClr val="CB4D00"/>
                </a:solidFill>
              </p:spPr>
              <p:txBody>
                <a:bodyPr wrap="square" lIns="0" tIns="0" rIns="0" bIns="0" rtlCol="0" anchor="ctr" anchorCtr="0"/>
                <a:lstStyle/>
                <a:p>
                  <a:pPr algn="ctr"/>
                  <a:r>
                    <a:rPr lang="ja-JP" altLang="en-US" sz="800" b="1">
                      <a:solidFill>
                        <a:schemeClr val="bg1"/>
                      </a:solidFill>
                      <a:latin typeface="+mn-ea"/>
                    </a:rPr>
                    <a:t>地質調査</a:t>
                  </a:r>
                </a:p>
              </p:txBody>
            </p:sp>
            <p:sp>
              <p:nvSpPr>
                <p:cNvPr id="115" name="object 11">
                  <a:extLst>
                    <a:ext uri="{FF2B5EF4-FFF2-40B4-BE49-F238E27FC236}">
                      <a16:creationId xmlns:a16="http://schemas.microsoft.com/office/drawing/2014/main" id="{D13DF577-0FBC-3685-C2A6-9E1AE10525F3}"/>
                    </a:ext>
                  </a:extLst>
                </p:cNvPr>
                <p:cNvSpPr/>
                <p:nvPr userDrawn="1"/>
              </p:nvSpPr>
              <p:spPr>
                <a:xfrm>
                  <a:off x="11886303" y="4205521"/>
                  <a:ext cx="720000" cy="322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430" h="900430">
                      <a:moveTo>
                        <a:pt x="0" y="899998"/>
                      </a:moveTo>
                      <a:lnTo>
                        <a:pt x="899998" y="899998"/>
                      </a:lnTo>
                      <a:lnTo>
                        <a:pt x="899998" y="0"/>
                      </a:lnTo>
                      <a:lnTo>
                        <a:pt x="0" y="0"/>
                      </a:lnTo>
                      <a:lnTo>
                        <a:pt x="0" y="899998"/>
                      </a:lnTo>
                      <a:close/>
                    </a:path>
                  </a:pathLst>
                </a:custGeom>
                <a:solidFill>
                  <a:srgbClr val="26B7BC"/>
                </a:solidFill>
              </p:spPr>
              <p:txBody>
                <a:bodyPr wrap="square" lIns="0" tIns="0" rIns="0" bIns="0" rtlCol="0" anchor="ctr" anchorCtr="0"/>
                <a:lstStyle/>
                <a:p>
                  <a:pPr algn="ctr"/>
                  <a:r>
                    <a:rPr lang="ja-JP" altLang="en-US" sz="800" b="1">
                      <a:solidFill>
                        <a:schemeClr val="bg1"/>
                      </a:solidFill>
                      <a:latin typeface="+mn-ea"/>
                    </a:rPr>
                    <a:t>量子・</a:t>
                  </a:r>
                  <a:r>
                    <a:rPr lang="en-US" altLang="ja-JP" sz="800" b="1" dirty="0">
                      <a:solidFill>
                        <a:schemeClr val="bg1"/>
                      </a:solidFill>
                      <a:latin typeface="+mn-ea"/>
                    </a:rPr>
                    <a:t>AI</a:t>
                  </a:r>
                  <a:endParaRPr lang="ja-JP" altLang="en-US" sz="800" b="1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grpSp>
              <p:nvGrpSpPr>
                <p:cNvPr id="116" name="グループ化 115">
                  <a:extLst>
                    <a:ext uri="{FF2B5EF4-FFF2-40B4-BE49-F238E27FC236}">
                      <a16:creationId xmlns:a16="http://schemas.microsoft.com/office/drawing/2014/main" id="{1DEE15FA-7F93-DAB6-A862-035A3A691AC2}"/>
                    </a:ext>
                  </a:extLst>
                </p:cNvPr>
                <p:cNvGrpSpPr/>
                <p:nvPr userDrawn="1"/>
              </p:nvGrpSpPr>
              <p:grpSpPr>
                <a:xfrm>
                  <a:off x="11056446" y="4205521"/>
                  <a:ext cx="720000" cy="322826"/>
                  <a:chOff x="9395711" y="4570088"/>
                  <a:chExt cx="720000" cy="322826"/>
                </a:xfrm>
              </p:grpSpPr>
              <p:grpSp>
                <p:nvGrpSpPr>
                  <p:cNvPr id="117" name="グループ化 116">
                    <a:extLst>
                      <a:ext uri="{FF2B5EF4-FFF2-40B4-BE49-F238E27FC236}">
                        <a16:creationId xmlns:a16="http://schemas.microsoft.com/office/drawing/2014/main" id="{E2EB1D52-350E-75D8-A189-800DFDB98E5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9395711" y="4570088"/>
                    <a:ext cx="720000" cy="322826"/>
                    <a:chOff x="9395711" y="5551163"/>
                    <a:chExt cx="720000" cy="645652"/>
                  </a:xfrm>
                </p:grpSpPr>
                <p:sp>
                  <p:nvSpPr>
                    <p:cNvPr id="119" name="object 11">
                      <a:extLst>
                        <a:ext uri="{FF2B5EF4-FFF2-40B4-BE49-F238E27FC236}">
                          <a16:creationId xmlns:a16="http://schemas.microsoft.com/office/drawing/2014/main" id="{386C4DED-E5A8-F8B9-6D82-A9401D00E4F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9395711" y="5551163"/>
                      <a:ext cx="720000" cy="32282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00430" h="900430">
                          <a:moveTo>
                            <a:pt x="0" y="899998"/>
                          </a:moveTo>
                          <a:lnTo>
                            <a:pt x="899998" y="899998"/>
                          </a:lnTo>
                          <a:lnTo>
                            <a:pt x="899998" y="0"/>
                          </a:lnTo>
                          <a:lnTo>
                            <a:pt x="0" y="0"/>
                          </a:lnTo>
                          <a:lnTo>
                            <a:pt x="0" y="899998"/>
                          </a:lnTo>
                          <a:close/>
                        </a:path>
                      </a:pathLst>
                    </a:custGeom>
                    <a:solidFill>
                      <a:srgbClr val="00A95C"/>
                    </a:solidFill>
                  </p:spPr>
                  <p:txBody>
                    <a:bodyPr wrap="square" lIns="0" tIns="0" rIns="0" bIns="0" rtlCol="0" anchor="ctr" anchorCtr="0"/>
                    <a:lstStyle/>
                    <a:p>
                      <a:pPr algn="ctr"/>
                      <a:endParaRPr lang="ja-JP" altLang="en-US" sz="800" b="1">
                        <a:solidFill>
                          <a:schemeClr val="bg1"/>
                        </a:solidFill>
                        <a:latin typeface="+mn-ea"/>
                      </a:endParaRPr>
                    </a:p>
                  </p:txBody>
                </p:sp>
                <p:sp>
                  <p:nvSpPr>
                    <p:cNvPr id="120" name="object 11">
                      <a:extLst>
                        <a:ext uri="{FF2B5EF4-FFF2-40B4-BE49-F238E27FC236}">
                          <a16:creationId xmlns:a16="http://schemas.microsoft.com/office/drawing/2014/main" id="{612BF0F3-66DF-C06E-6D48-20480CB90C1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9395711" y="5873989"/>
                      <a:ext cx="720000" cy="32282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00430" h="900430">
                          <a:moveTo>
                            <a:pt x="0" y="899998"/>
                          </a:moveTo>
                          <a:lnTo>
                            <a:pt x="899998" y="899998"/>
                          </a:lnTo>
                          <a:lnTo>
                            <a:pt x="899998" y="0"/>
                          </a:lnTo>
                          <a:lnTo>
                            <a:pt x="0" y="0"/>
                          </a:lnTo>
                          <a:lnTo>
                            <a:pt x="0" y="899998"/>
                          </a:lnTo>
                          <a:close/>
                        </a:path>
                      </a:pathLst>
                    </a:custGeom>
                    <a:solidFill>
                      <a:srgbClr val="0092D7"/>
                    </a:solidFill>
                  </p:spPr>
                  <p:txBody>
                    <a:bodyPr wrap="square" lIns="0" tIns="0" rIns="0" bIns="0" rtlCol="0" anchor="ctr" anchorCtr="0"/>
                    <a:lstStyle/>
                    <a:p>
                      <a:pPr algn="ctr"/>
                      <a:endParaRPr lang="ja-JP" altLang="en-US" sz="800" b="1">
                        <a:solidFill>
                          <a:schemeClr val="bg1"/>
                        </a:solidFill>
                        <a:latin typeface="+mn-ea"/>
                      </a:endParaRPr>
                    </a:p>
                  </p:txBody>
                </p:sp>
              </p:grpSp>
              <p:sp>
                <p:nvSpPr>
                  <p:cNvPr id="118" name="object 11">
                    <a:extLst>
                      <a:ext uri="{FF2B5EF4-FFF2-40B4-BE49-F238E27FC236}">
                        <a16:creationId xmlns:a16="http://schemas.microsoft.com/office/drawing/2014/main" id="{571D184E-0292-09FC-03A0-01DBA56AC04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9395711" y="4663046"/>
                    <a:ext cx="720000" cy="136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0430" h="900430">
                        <a:moveTo>
                          <a:pt x="0" y="899998"/>
                        </a:moveTo>
                        <a:lnTo>
                          <a:pt x="899998" y="899998"/>
                        </a:lnTo>
                        <a:lnTo>
                          <a:pt x="899998" y="0"/>
                        </a:lnTo>
                        <a:lnTo>
                          <a:pt x="0" y="0"/>
                        </a:lnTo>
                        <a:lnTo>
                          <a:pt x="0" y="899998"/>
                        </a:lnTo>
                        <a:close/>
                      </a:path>
                    </a:pathLst>
                  </a:custGeom>
                  <a:noFill/>
                </p:spPr>
                <p:txBody>
                  <a:bodyPr wrap="square" lIns="0" tIns="0" rIns="0" bIns="0" rtlCol="0" anchor="ctr" anchorCtr="0"/>
                  <a:lstStyle/>
                  <a:p>
                    <a:pPr algn="ctr"/>
                    <a:r>
                      <a:rPr lang="ja-JP" altLang="en-US" sz="800" b="1">
                        <a:solidFill>
                          <a:schemeClr val="bg1"/>
                        </a:solidFill>
                        <a:latin typeface="+mn-ea"/>
                      </a:rPr>
                      <a:t>計量標準</a:t>
                    </a:r>
                  </a:p>
                </p:txBody>
              </p:sp>
            </p:grpSp>
          </p:grpSp>
        </p:grpSp>
        <p:grpSp>
          <p:nvGrpSpPr>
            <p:cNvPr id="94" name="グループ化 93">
              <a:extLst>
                <a:ext uri="{FF2B5EF4-FFF2-40B4-BE49-F238E27FC236}">
                  <a16:creationId xmlns:a16="http://schemas.microsoft.com/office/drawing/2014/main" id="{A1B54C8E-A2D6-21B3-451F-A97C2C8F2470}"/>
                </a:ext>
              </a:extLst>
            </p:cNvPr>
            <p:cNvGrpSpPr/>
            <p:nvPr/>
          </p:nvGrpSpPr>
          <p:grpSpPr>
            <a:xfrm>
              <a:off x="9395710" y="2082985"/>
              <a:ext cx="3211200" cy="1078984"/>
              <a:chOff x="9395710" y="2115555"/>
              <a:chExt cx="3211200" cy="1078984"/>
            </a:xfrm>
          </p:grpSpPr>
          <p:sp>
            <p:nvSpPr>
              <p:cNvPr id="95" name="object 5">
                <a:extLst>
                  <a:ext uri="{FF2B5EF4-FFF2-40B4-BE49-F238E27FC236}">
                    <a16:creationId xmlns:a16="http://schemas.microsoft.com/office/drawing/2014/main" id="{ACA94DF8-72BA-B588-7B8F-F3642FB86FD0}"/>
                  </a:ext>
                </a:extLst>
              </p:cNvPr>
              <p:cNvSpPr txBox="1"/>
              <p:nvPr/>
            </p:nvSpPr>
            <p:spPr>
              <a:xfrm>
                <a:off x="9395712" y="2225195"/>
                <a:ext cx="1550878" cy="169085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695">
                  <a:lnSpc>
                    <a:spcPct val="120000"/>
                  </a:lnSpc>
                  <a:spcBef>
                    <a:spcPts val="100"/>
                  </a:spcBef>
                </a:pPr>
                <a:r>
                  <a:rPr lang="ja-JP" altLang="en-US" sz="1000" b="1">
                    <a:solidFill>
                      <a:srgbClr val="231F20"/>
                    </a:solidFill>
                    <a:latin typeface="+mn-ea"/>
                    <a:cs typeface="Gen Shin Gothic P Bold"/>
                  </a:rPr>
                  <a:t>サブカラー</a:t>
                </a:r>
                <a:endParaRPr lang="ja-JP" altLang="en-US" sz="1000" b="1">
                  <a:latin typeface="+mn-ea"/>
                  <a:cs typeface="Gen Shin Gothic P Regular"/>
                </a:endParaRPr>
              </a:p>
            </p:txBody>
          </p:sp>
          <p:cxnSp>
            <p:nvCxnSpPr>
              <p:cNvPr id="96" name="直線コネクタ 95">
                <a:extLst>
                  <a:ext uri="{FF2B5EF4-FFF2-40B4-BE49-F238E27FC236}">
                    <a16:creationId xmlns:a16="http://schemas.microsoft.com/office/drawing/2014/main" id="{9FAD67E5-7AA0-D0FE-9DFB-96F7F1050F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95710" y="2115555"/>
                <a:ext cx="3211200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object 11">
                <a:extLst>
                  <a:ext uri="{FF2B5EF4-FFF2-40B4-BE49-F238E27FC236}">
                    <a16:creationId xmlns:a16="http://schemas.microsoft.com/office/drawing/2014/main" id="{E01C5C80-74CC-5832-9112-DDDE5CB62A0C}"/>
                  </a:ext>
                </a:extLst>
              </p:cNvPr>
              <p:cNvSpPr/>
              <p:nvPr/>
            </p:nvSpPr>
            <p:spPr>
              <a:xfrm>
                <a:off x="10226589" y="2871713"/>
                <a:ext cx="720000" cy="322826"/>
              </a:xfrm>
              <a:custGeom>
                <a:avLst/>
                <a:gdLst/>
                <a:ahLst/>
                <a:cxnLst/>
                <a:rect l="l" t="t" r="r" b="b"/>
                <a:pathLst>
                  <a:path w="900430" h="900430">
                    <a:moveTo>
                      <a:pt x="0" y="899998"/>
                    </a:moveTo>
                    <a:lnTo>
                      <a:pt x="899998" y="899998"/>
                    </a:lnTo>
                    <a:lnTo>
                      <a:pt x="899998" y="0"/>
                    </a:lnTo>
                    <a:lnTo>
                      <a:pt x="0" y="0"/>
                    </a:lnTo>
                    <a:lnTo>
                      <a:pt x="0" y="899998"/>
                    </a:ln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lIns="0" tIns="0" rIns="0" bIns="0" rtlCol="0" anchor="ctr" anchorCtr="0"/>
              <a:lstStyle/>
              <a:p>
                <a:pPr algn="ctr"/>
                <a:r>
                  <a:rPr lang="ja-JP" altLang="en-US" sz="800" b="1">
                    <a:latin typeface="+mn-ea"/>
                  </a:rPr>
                  <a:t>テキスト</a:t>
                </a:r>
                <a:endParaRPr lang="en-US" altLang="ja-JP" sz="800" b="1" dirty="0">
                  <a:latin typeface="+mn-ea"/>
                </a:endParaRPr>
              </a:p>
            </p:txBody>
          </p:sp>
          <p:sp>
            <p:nvSpPr>
              <p:cNvPr id="98" name="object 11">
                <a:extLst>
                  <a:ext uri="{FF2B5EF4-FFF2-40B4-BE49-F238E27FC236}">
                    <a16:creationId xmlns:a16="http://schemas.microsoft.com/office/drawing/2014/main" id="{AC3A6E08-9AEC-78B9-F69A-167CC0843F72}"/>
                  </a:ext>
                </a:extLst>
              </p:cNvPr>
              <p:cNvSpPr/>
              <p:nvPr/>
            </p:nvSpPr>
            <p:spPr>
              <a:xfrm>
                <a:off x="11056446" y="2871713"/>
                <a:ext cx="720000" cy="322826"/>
              </a:xfrm>
              <a:custGeom>
                <a:avLst/>
                <a:gdLst/>
                <a:ahLst/>
                <a:cxnLst/>
                <a:rect l="l" t="t" r="r" b="b"/>
                <a:pathLst>
                  <a:path w="900430" h="900430">
                    <a:moveTo>
                      <a:pt x="0" y="899998"/>
                    </a:moveTo>
                    <a:lnTo>
                      <a:pt x="899998" y="899998"/>
                    </a:lnTo>
                    <a:lnTo>
                      <a:pt x="899998" y="0"/>
                    </a:lnTo>
                    <a:lnTo>
                      <a:pt x="0" y="0"/>
                    </a:lnTo>
                    <a:lnTo>
                      <a:pt x="0" y="899998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lIns="0" tIns="0" rIns="0" bIns="0" rtlCol="0" anchor="ctr" anchorCtr="0"/>
              <a:lstStyle/>
              <a:p>
                <a:pPr algn="ctr"/>
                <a:r>
                  <a:rPr lang="ja-JP" altLang="en-US" sz="800" b="1">
                    <a:latin typeface="+mn-ea"/>
                  </a:rPr>
                  <a:t>テキスト</a:t>
                </a:r>
                <a:endParaRPr lang="en-US" altLang="ja-JP" sz="800" b="1" dirty="0">
                  <a:latin typeface="+mn-ea"/>
                </a:endParaRPr>
              </a:p>
            </p:txBody>
          </p:sp>
          <p:sp>
            <p:nvSpPr>
              <p:cNvPr id="99" name="object 11">
                <a:extLst>
                  <a:ext uri="{FF2B5EF4-FFF2-40B4-BE49-F238E27FC236}">
                    <a16:creationId xmlns:a16="http://schemas.microsoft.com/office/drawing/2014/main" id="{9FE41A15-0034-6E9F-9DF9-AF1D72418D1D}"/>
                  </a:ext>
                </a:extLst>
              </p:cNvPr>
              <p:cNvSpPr/>
              <p:nvPr/>
            </p:nvSpPr>
            <p:spPr>
              <a:xfrm>
                <a:off x="9395711" y="2871713"/>
                <a:ext cx="720000" cy="322826"/>
              </a:xfrm>
              <a:custGeom>
                <a:avLst/>
                <a:gdLst/>
                <a:ahLst/>
                <a:cxnLst/>
                <a:rect l="l" t="t" r="r" b="b"/>
                <a:pathLst>
                  <a:path w="900430" h="900430">
                    <a:moveTo>
                      <a:pt x="0" y="899998"/>
                    </a:moveTo>
                    <a:lnTo>
                      <a:pt x="899998" y="899998"/>
                    </a:lnTo>
                    <a:lnTo>
                      <a:pt x="899998" y="0"/>
                    </a:lnTo>
                    <a:lnTo>
                      <a:pt x="0" y="0"/>
                    </a:lnTo>
                    <a:lnTo>
                      <a:pt x="0" y="899998"/>
                    </a:lnTo>
                    <a:close/>
                  </a:path>
                </a:pathLst>
              </a:custGeom>
              <a:solidFill>
                <a:srgbClr val="FDD9B9"/>
              </a:solidFill>
            </p:spPr>
            <p:txBody>
              <a:bodyPr wrap="square" lIns="0" tIns="0" rIns="0" bIns="0" rtlCol="0" anchor="ctr" anchorCtr="0"/>
              <a:lstStyle/>
              <a:p>
                <a:pPr algn="ctr"/>
                <a:r>
                  <a:rPr lang="ja-JP" altLang="en-US" sz="800" b="1">
                    <a:solidFill>
                      <a:schemeClr val="tx1"/>
                    </a:solidFill>
                    <a:latin typeface="+mn-ea"/>
                  </a:rPr>
                  <a:t>テキスト</a:t>
                </a:r>
              </a:p>
            </p:txBody>
          </p:sp>
          <p:grpSp>
            <p:nvGrpSpPr>
              <p:cNvPr id="100" name="グループ化 99">
                <a:extLst>
                  <a:ext uri="{FF2B5EF4-FFF2-40B4-BE49-F238E27FC236}">
                    <a16:creationId xmlns:a16="http://schemas.microsoft.com/office/drawing/2014/main" id="{1582C4A2-279C-7C6A-4C9D-9EA6EAC2E4F1}"/>
                  </a:ext>
                </a:extLst>
              </p:cNvPr>
              <p:cNvGrpSpPr/>
              <p:nvPr userDrawn="1"/>
            </p:nvGrpSpPr>
            <p:grpSpPr>
              <a:xfrm>
                <a:off x="9395711" y="2511323"/>
                <a:ext cx="3210592" cy="322826"/>
                <a:chOff x="9395711" y="2511323"/>
                <a:chExt cx="3210592" cy="322826"/>
              </a:xfrm>
            </p:grpSpPr>
            <p:sp>
              <p:nvSpPr>
                <p:cNvPr id="102" name="object 11">
                  <a:extLst>
                    <a:ext uri="{FF2B5EF4-FFF2-40B4-BE49-F238E27FC236}">
                      <a16:creationId xmlns:a16="http://schemas.microsoft.com/office/drawing/2014/main" id="{FE5122DE-0258-E375-3DCE-E704F40483A5}"/>
                    </a:ext>
                  </a:extLst>
                </p:cNvPr>
                <p:cNvSpPr/>
                <p:nvPr/>
              </p:nvSpPr>
              <p:spPr>
                <a:xfrm>
                  <a:off x="10226589" y="2511323"/>
                  <a:ext cx="720000" cy="322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430" h="900430">
                      <a:moveTo>
                        <a:pt x="0" y="899998"/>
                      </a:moveTo>
                      <a:lnTo>
                        <a:pt x="899998" y="899998"/>
                      </a:lnTo>
                      <a:lnTo>
                        <a:pt x="899998" y="0"/>
                      </a:lnTo>
                      <a:lnTo>
                        <a:pt x="0" y="0"/>
                      </a:lnTo>
                      <a:lnTo>
                        <a:pt x="0" y="899998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</p:spPr>
              <p:txBody>
                <a:bodyPr wrap="square" lIns="0" tIns="0" rIns="0" bIns="0" rtlCol="0" anchor="ctr" anchorCtr="0"/>
                <a:lstStyle/>
                <a:p>
                  <a:pPr algn="ctr"/>
                  <a:r>
                    <a:rPr lang="en-US" altLang="ja-JP" sz="800" b="1">
                      <a:solidFill>
                        <a:schemeClr val="bg1"/>
                      </a:solidFill>
                      <a:latin typeface="+mn-ea"/>
                    </a:rPr>
                    <a:t>Green</a:t>
                  </a:r>
                  <a:endParaRPr lang="ja-JP" altLang="en-US" sz="800" b="1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sp>
              <p:nvSpPr>
                <p:cNvPr id="103" name="object 11">
                  <a:extLst>
                    <a:ext uri="{FF2B5EF4-FFF2-40B4-BE49-F238E27FC236}">
                      <a16:creationId xmlns:a16="http://schemas.microsoft.com/office/drawing/2014/main" id="{9329CD5E-8DE1-C31A-1950-3B2DE7D02054}"/>
                    </a:ext>
                  </a:extLst>
                </p:cNvPr>
                <p:cNvSpPr/>
                <p:nvPr/>
              </p:nvSpPr>
              <p:spPr>
                <a:xfrm>
                  <a:off x="11056446" y="2511323"/>
                  <a:ext cx="720000" cy="322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430" h="900430">
                      <a:moveTo>
                        <a:pt x="0" y="899998"/>
                      </a:moveTo>
                      <a:lnTo>
                        <a:pt x="899998" y="899998"/>
                      </a:lnTo>
                      <a:lnTo>
                        <a:pt x="899998" y="0"/>
                      </a:lnTo>
                      <a:lnTo>
                        <a:pt x="0" y="0"/>
                      </a:lnTo>
                      <a:lnTo>
                        <a:pt x="0" y="899998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</p:spPr>
              <p:txBody>
                <a:bodyPr wrap="square" lIns="0" tIns="0" rIns="0" bIns="0" rtlCol="0" anchor="ctr" anchorCtr="0"/>
                <a:lstStyle/>
                <a:p>
                  <a:pPr algn="ctr"/>
                  <a:r>
                    <a:rPr lang="en-US" altLang="ja-JP" sz="800" b="1" dirty="0">
                      <a:solidFill>
                        <a:schemeClr val="bg1"/>
                      </a:solidFill>
                      <a:latin typeface="+mn-ea"/>
                    </a:rPr>
                    <a:t>Blue</a:t>
                  </a:r>
                  <a:endParaRPr lang="ja-JP" altLang="en-US" sz="800" b="1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sp>
              <p:nvSpPr>
                <p:cNvPr id="104" name="object 11">
                  <a:extLst>
                    <a:ext uri="{FF2B5EF4-FFF2-40B4-BE49-F238E27FC236}">
                      <a16:creationId xmlns:a16="http://schemas.microsoft.com/office/drawing/2014/main" id="{04AE853E-33C5-51CE-4F11-7C1CEB533A12}"/>
                    </a:ext>
                  </a:extLst>
                </p:cNvPr>
                <p:cNvSpPr/>
                <p:nvPr/>
              </p:nvSpPr>
              <p:spPr>
                <a:xfrm>
                  <a:off x="9395711" y="2511323"/>
                  <a:ext cx="720000" cy="322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430" h="900430">
                      <a:moveTo>
                        <a:pt x="0" y="899998"/>
                      </a:moveTo>
                      <a:lnTo>
                        <a:pt x="899998" y="899998"/>
                      </a:lnTo>
                      <a:lnTo>
                        <a:pt x="899998" y="0"/>
                      </a:lnTo>
                      <a:lnTo>
                        <a:pt x="0" y="0"/>
                      </a:lnTo>
                      <a:lnTo>
                        <a:pt x="0" y="899998"/>
                      </a:lnTo>
                      <a:close/>
                    </a:path>
                  </a:pathLst>
                </a:custGeom>
                <a:solidFill>
                  <a:srgbClr val="F59632"/>
                </a:solidFill>
              </p:spPr>
              <p:txBody>
                <a:bodyPr wrap="square" lIns="0" tIns="0" rIns="0" bIns="0" rtlCol="0" anchor="ctr" anchorCtr="0"/>
                <a:lstStyle/>
                <a:p>
                  <a:pPr algn="ctr"/>
                  <a:r>
                    <a:rPr lang="en-US" altLang="ja-JP" sz="800" b="1">
                      <a:solidFill>
                        <a:schemeClr val="tx1"/>
                      </a:solidFill>
                      <a:latin typeface="+mn-ea"/>
                    </a:rPr>
                    <a:t>Orange</a:t>
                  </a:r>
                  <a:endParaRPr lang="ja-JP" altLang="en-US" sz="800" b="1">
                    <a:solidFill>
                      <a:schemeClr val="tx1"/>
                    </a:solidFill>
                    <a:latin typeface="+mn-ea"/>
                  </a:endParaRPr>
                </a:p>
              </p:txBody>
            </p:sp>
            <p:sp>
              <p:nvSpPr>
                <p:cNvPr id="105" name="object 11">
                  <a:extLst>
                    <a:ext uri="{FF2B5EF4-FFF2-40B4-BE49-F238E27FC236}">
                      <a16:creationId xmlns:a16="http://schemas.microsoft.com/office/drawing/2014/main" id="{2DBA9288-3D20-476B-21AC-5DF27CC32C62}"/>
                    </a:ext>
                  </a:extLst>
                </p:cNvPr>
                <p:cNvSpPr/>
                <p:nvPr userDrawn="1"/>
              </p:nvSpPr>
              <p:spPr>
                <a:xfrm>
                  <a:off x="11886303" y="2511323"/>
                  <a:ext cx="720000" cy="322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430" h="900430">
                      <a:moveTo>
                        <a:pt x="0" y="899998"/>
                      </a:moveTo>
                      <a:lnTo>
                        <a:pt x="899998" y="899998"/>
                      </a:lnTo>
                      <a:lnTo>
                        <a:pt x="899998" y="0"/>
                      </a:lnTo>
                      <a:lnTo>
                        <a:pt x="0" y="0"/>
                      </a:lnTo>
                      <a:lnTo>
                        <a:pt x="0" y="899998"/>
                      </a:lnTo>
                      <a:close/>
                    </a:path>
                  </a:pathLst>
                </a:custGeom>
                <a:solidFill>
                  <a:srgbClr val="7030A0"/>
                </a:solidFill>
              </p:spPr>
              <p:txBody>
                <a:bodyPr wrap="square" lIns="0" tIns="0" rIns="0" bIns="0" rtlCol="0" anchor="ctr" anchorCtr="0"/>
                <a:lstStyle/>
                <a:p>
                  <a:pPr algn="ctr"/>
                  <a:r>
                    <a:rPr lang="en-US" altLang="ja-JP" sz="800" b="1">
                      <a:solidFill>
                        <a:schemeClr val="bg1"/>
                      </a:solidFill>
                      <a:latin typeface="+mn-ea"/>
                    </a:rPr>
                    <a:t>Purple</a:t>
                  </a:r>
                  <a:endParaRPr lang="ja-JP" altLang="en-US" sz="800" b="1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</p:grpSp>
          <p:sp>
            <p:nvSpPr>
              <p:cNvPr id="101" name="object 11">
                <a:extLst>
                  <a:ext uri="{FF2B5EF4-FFF2-40B4-BE49-F238E27FC236}">
                    <a16:creationId xmlns:a16="http://schemas.microsoft.com/office/drawing/2014/main" id="{5589E5CA-FFF7-3D65-F4AE-D3D3EAA0E8EE}"/>
                  </a:ext>
                </a:extLst>
              </p:cNvPr>
              <p:cNvSpPr/>
              <p:nvPr userDrawn="1"/>
            </p:nvSpPr>
            <p:spPr>
              <a:xfrm>
                <a:off x="11886303" y="2871713"/>
                <a:ext cx="720000" cy="322826"/>
              </a:xfrm>
              <a:custGeom>
                <a:avLst/>
                <a:gdLst/>
                <a:ahLst/>
                <a:cxnLst/>
                <a:rect l="l" t="t" r="r" b="b"/>
                <a:pathLst>
                  <a:path w="900430" h="900430">
                    <a:moveTo>
                      <a:pt x="0" y="899998"/>
                    </a:moveTo>
                    <a:lnTo>
                      <a:pt x="899998" y="899998"/>
                    </a:lnTo>
                    <a:lnTo>
                      <a:pt x="899998" y="0"/>
                    </a:lnTo>
                    <a:lnTo>
                      <a:pt x="0" y="0"/>
                    </a:lnTo>
                    <a:lnTo>
                      <a:pt x="0" y="899998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lIns="0" tIns="0" rIns="0" bIns="0" rtlCol="0" anchor="ctr" anchorCtr="0"/>
              <a:lstStyle/>
              <a:p>
                <a:pPr algn="ctr"/>
                <a:r>
                  <a:rPr lang="ja-JP" altLang="en-US" sz="800" b="1">
                    <a:solidFill>
                      <a:schemeClr val="tx1"/>
                    </a:solidFill>
                    <a:latin typeface="+mn-ea"/>
                  </a:rPr>
                  <a:t>テキスト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39700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6" r:id="rId2"/>
    <p:sldLayoutId id="2147483671" r:id="rId3"/>
    <p:sldLayoutId id="2147483668" r:id="rId4"/>
    <p:sldLayoutId id="2147483674" r:id="rId5"/>
    <p:sldLayoutId id="2147483677" r:id="rId6"/>
    <p:sldLayoutId id="2147483678" r:id="rId7"/>
  </p:sldLayoutIdLst>
  <p:hf sldNum="0" hdr="0" dt="0"/>
  <p:txStyles>
    <p:titleStyle>
      <a:lvl1pPr algn="l" defTabSz="914425" rtl="0" eaLnBrk="1" latinLnBrk="0" hangingPunct="1">
        <a:lnSpc>
          <a:spcPct val="100000"/>
        </a:lnSpc>
        <a:spcBef>
          <a:spcPct val="0"/>
        </a:spcBef>
        <a:buNone/>
        <a:defRPr kumimoji="1" sz="2400" b="1" i="0" kern="1200">
          <a:solidFill>
            <a:srgbClr val="000000"/>
          </a:solidFill>
          <a:latin typeface="+mj-ea"/>
          <a:ea typeface="+mj-ea"/>
          <a:cs typeface="+mj-cs"/>
        </a:defRPr>
      </a:lvl1pPr>
    </p:titleStyle>
    <p:bodyStyle>
      <a:lvl1pPr marL="228606" indent="-228606" algn="l" defTabSz="9144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rgbClr val="000000"/>
          </a:solidFill>
          <a:latin typeface="+mn-ea"/>
          <a:ea typeface="+mn-ea"/>
          <a:cs typeface="+mn-cs"/>
        </a:defRPr>
      </a:lvl1pPr>
      <a:lvl2pPr marL="685819" indent="-228606" algn="l" defTabSz="9144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rgbClr val="000000"/>
          </a:solidFill>
          <a:latin typeface="+mn-ea"/>
          <a:ea typeface="+mn-ea"/>
          <a:cs typeface="+mn-cs"/>
        </a:defRPr>
      </a:lvl2pPr>
      <a:lvl3pPr marL="1143031" indent="-228606" algn="l" defTabSz="9144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rgbClr val="000000"/>
          </a:solidFill>
          <a:latin typeface="+mn-ea"/>
          <a:ea typeface="+mn-ea"/>
          <a:cs typeface="+mn-cs"/>
        </a:defRPr>
      </a:lvl3pPr>
      <a:lvl4pPr marL="1600244" indent="-228606" algn="l" defTabSz="9144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rgbClr val="000000"/>
          </a:solidFill>
          <a:latin typeface="+mn-ea"/>
          <a:ea typeface="+mn-ea"/>
          <a:cs typeface="+mn-cs"/>
        </a:defRPr>
      </a:lvl4pPr>
      <a:lvl5pPr marL="2057458" indent="-228606" algn="l" defTabSz="9144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rgbClr val="000000"/>
          </a:solidFill>
          <a:latin typeface="+mn-ea"/>
          <a:ea typeface="+mn-ea"/>
          <a:cs typeface="+mn-cs"/>
        </a:defRPr>
      </a:lvl5pPr>
      <a:lvl6pPr marL="2514671" indent="-228606" algn="l" defTabSz="9144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83" indent="-228606" algn="l" defTabSz="9144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95" indent="-228606" algn="l" defTabSz="9144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07" indent="-228606" algn="l" defTabSz="9144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2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3" algn="l" defTabSz="91442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5" algn="l" defTabSz="91442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9" algn="l" defTabSz="91442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1" algn="l" defTabSz="91442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64" algn="l" defTabSz="91442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76" algn="l" defTabSz="91442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90" algn="l" defTabSz="91442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02" algn="l" defTabSz="91442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F8D5A-B92F-0F47-89C7-75AFC9368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プレースホルダー 2">
            <a:extLst>
              <a:ext uri="{FF2B5EF4-FFF2-40B4-BE49-F238E27FC236}">
                <a16:creationId xmlns:a16="http://schemas.microsoft.com/office/drawing/2014/main" id="{08D372BA-93DB-CACF-75E7-1C0480E98997}"/>
              </a:ext>
            </a:extLst>
          </p:cNvPr>
          <p:cNvSpPr txBox="1">
            <a:spLocks/>
          </p:cNvSpPr>
          <p:nvPr/>
        </p:nvSpPr>
        <p:spPr>
          <a:xfrm>
            <a:off x="423863" y="6280134"/>
            <a:ext cx="3316350" cy="24449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228606" indent="-228606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47675" indent="-176213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628650" indent="-180975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806450" indent="-177800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985838" indent="-179388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069975" indent="-84138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6pPr>
            <a:lvl7pPr marL="2971883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95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07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ja-JP" sz="1400" dirty="0">
                <a:solidFill>
                  <a:srgbClr val="000000"/>
                </a:solidFill>
              </a:rPr>
              <a:t>2026.04.22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0F10AAE7-7709-7F98-AEDF-67F384FC8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3" y="1676733"/>
            <a:ext cx="11344275" cy="553998"/>
          </a:xfrm>
          <a:noFill/>
        </p:spPr>
        <p:txBody>
          <a:bodyPr/>
          <a:lstStyle/>
          <a:p>
            <a:r>
              <a:rPr lang="en-US" altLang="ja-JP" sz="3600" dirty="0"/>
              <a:t>Understanding AI: How it Works and Why it Fails</a:t>
            </a:r>
            <a:endParaRPr lang="ja-JP" altLang="en-US" sz="3600" dirty="0"/>
          </a:p>
        </p:txBody>
      </p:sp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5DD3F28F-0438-08A1-2C62-63C3CEAF1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3863" y="3624149"/>
            <a:ext cx="11343600" cy="1612108"/>
          </a:xfrm>
        </p:spPr>
        <p:txBody>
          <a:bodyPr anchor="t"/>
          <a:lstStyle/>
          <a:p>
            <a:pPr defTabSz="457200">
              <a:lnSpc>
                <a:spcPct val="150000"/>
              </a:lnSpc>
              <a:tabLst>
                <a:tab pos="1168400" algn="l"/>
              </a:tabLst>
              <a:defRPr/>
            </a:pPr>
            <a:r>
              <a:rPr kumimoji="0" lang="en-US" altLang="zh-TW" b="1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Dr. Wei-Fan Chen</a:t>
            </a:r>
            <a:br>
              <a:rPr kumimoji="0" lang="en-US" altLang="zh-TW" b="1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</a:br>
            <a:r>
              <a:rPr kumimoji="0" lang="en-US" altLang="ja-JP" sz="2400" baseline="100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Language and Information </a:t>
            </a:r>
            <a:r>
              <a:rPr kumimoji="0" lang="en-US" altLang="ja-JP" sz="2400" baseline="10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Research Team</a:t>
            </a:r>
          </a:p>
          <a:p>
            <a:pPr defTabSz="457200">
              <a:lnSpc>
                <a:spcPct val="150000"/>
              </a:lnSpc>
              <a:tabLst>
                <a:tab pos="1168400" algn="l"/>
              </a:tabLst>
              <a:defRPr/>
            </a:pPr>
            <a:r>
              <a:rPr kumimoji="0" lang="en-US" altLang="ja-JP" sz="2400" baseline="10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Artificial Intelligence Research Center</a:t>
            </a:r>
            <a:endParaRPr kumimoji="0" lang="en-US" altLang="ja-JP" sz="2400" baseline="10000" dirty="0">
              <a:solidFill>
                <a:srgbClr val="00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defTabSz="457200">
              <a:lnSpc>
                <a:spcPct val="150000"/>
              </a:lnSpc>
              <a:tabLst>
                <a:tab pos="1168400" algn="l"/>
              </a:tabLst>
              <a:defRPr/>
            </a:pPr>
            <a:r>
              <a:rPr kumimoji="0" lang="en-US" altLang="ja-JP" sz="2400" baseline="10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National Institute of Advanced Industrial Science and Technology @Tokyo, Japan</a:t>
            </a:r>
            <a:endParaRPr kumimoji="0" lang="ja-JP" altLang="en-US" sz="2400" baseline="10000" dirty="0">
              <a:solidFill>
                <a:srgbClr val="00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F3E85E21-19B3-8065-50BD-DEED07F86F15}"/>
              </a:ext>
            </a:extLst>
          </p:cNvPr>
          <p:cNvSpPr txBox="1">
            <a:spLocks/>
          </p:cNvSpPr>
          <p:nvPr/>
        </p:nvSpPr>
        <p:spPr>
          <a:xfrm>
            <a:off x="423862" y="2552866"/>
            <a:ext cx="11343600" cy="4308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vert="horz" wrap="square" lIns="0" tIns="0" rIns="0" bIns="0" rtlCol="0" anchor="t">
            <a:spAutoFit/>
          </a:bodyPr>
          <a:lstStyle>
            <a:lvl1pPr algn="l" defTabSz="914425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None/>
              <a:defRPr kumimoji="1" sz="4400" b="1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800" dirty="0">
                <a:latin typeface="游ゴシック" panose="020B0400000000000000" pitchFamily="50" charset="-128"/>
              </a:rPr>
              <a:t>An introduction for beginners</a:t>
            </a:r>
            <a:endParaRPr lang="ja-JP" altLang="en-US" sz="2800" dirty="0">
              <a:latin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83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EAB35-88E6-0C01-ACDE-CEA11F486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946E7787-1826-C6A9-E938-42893A938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4" y="186499"/>
            <a:ext cx="9800272" cy="369332"/>
          </a:xfrm>
        </p:spPr>
        <p:txBody>
          <a:bodyPr/>
          <a:lstStyle/>
          <a:p>
            <a:r>
              <a:rPr lang="en-US" altLang="ja-JP" dirty="0"/>
              <a:t>Logics and Reasons in AI</a:t>
            </a:r>
            <a:endParaRPr lang="ja-JP" alt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58A387F-14AD-59A8-DA7A-AF1EAA8EE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013" y="6679308"/>
            <a:ext cx="9007687" cy="122982"/>
          </a:xfrm>
        </p:spPr>
        <p:txBody>
          <a:bodyPr/>
          <a:lstStyle/>
          <a:p>
            <a:r>
              <a:rPr lang="en-US" altLang="zh-TW"/>
              <a:t>20260422 Dr. Wei-Fan Chen –</a:t>
            </a:r>
            <a:r>
              <a:rPr lang="zh-TW" altLang="en-US"/>
              <a:t> </a:t>
            </a:r>
            <a:r>
              <a:rPr lang="en-US" altLang="zh-TW"/>
              <a:t>Understanding AI: How It Works and Why It Fails @Tunghai University</a:t>
            </a:r>
            <a:endParaRPr lang="ja-JP" altLang="en-US" dirty="0"/>
          </a:p>
        </p:txBody>
      </p:sp>
      <p:sp>
        <p:nvSpPr>
          <p:cNvPr id="9" name="テキスト プレースホルダー 2">
            <a:extLst>
              <a:ext uri="{FF2B5EF4-FFF2-40B4-BE49-F238E27FC236}">
                <a16:creationId xmlns:a16="http://schemas.microsoft.com/office/drawing/2014/main" id="{788F87AF-EE5F-5C9E-39D7-508A59986BC6}"/>
              </a:ext>
            </a:extLst>
          </p:cNvPr>
          <p:cNvSpPr txBox="1">
            <a:spLocks/>
          </p:cNvSpPr>
          <p:nvPr/>
        </p:nvSpPr>
        <p:spPr>
          <a:xfrm>
            <a:off x="227013" y="1153448"/>
            <a:ext cx="11739600" cy="56416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6" indent="-228606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47675" indent="-176213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628650" indent="-180975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806450" indent="-177800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985838" indent="-179388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069975" indent="-84138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6pPr>
            <a:lvl7pPr marL="2971883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95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07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ja-JP" sz="2600" dirty="0">
                <a:solidFill>
                  <a:srgbClr val="000000"/>
                </a:solidFill>
                <a:latin typeface="+mj-ea"/>
              </a:rPr>
              <a:t>What we scientists know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  <a:latin typeface="+mj-ea"/>
              </a:rPr>
              <a:t>AI doesn’t really “know,” it just guesses.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It can answer with reasons, but they seem to be post hoc justification.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It doesn’t learn/follow hard logics.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ja-JP" sz="2600" dirty="0">
                <a:solidFill>
                  <a:srgbClr val="000000"/>
                </a:solidFill>
              </a:rPr>
              <a:t>We have some observations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Longer reasoning, better answers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Deeper, larger model performs better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It develops its own tricks (shortcuts) to achieve the goals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Models improve after we tell models what we want and what we don’t want.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ja-JP" sz="2600" dirty="0">
                <a:solidFill>
                  <a:srgbClr val="000000"/>
                </a:solidFill>
                <a:latin typeface="+mj-ea"/>
              </a:rPr>
              <a:t>What we are not sure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Why and how AI learns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Is the whole model working? If not, which parts and why?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1E0A72-1A13-2BB9-CB07-9EBCB9C6F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452" y="2003191"/>
            <a:ext cx="2233836" cy="22338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79D9F2-DBCA-23C4-942D-645BE3873856}"/>
              </a:ext>
            </a:extLst>
          </p:cNvPr>
          <p:cNvSpPr txBox="1"/>
          <p:nvPr/>
        </p:nvSpPr>
        <p:spPr>
          <a:xfrm>
            <a:off x="9234700" y="4294365"/>
            <a:ext cx="2345376" cy="1397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300"/>
              </a:spcAft>
            </a:pPr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https://www.flaticon.com/</a:t>
            </a:r>
          </a:p>
        </p:txBody>
      </p:sp>
    </p:spTree>
    <p:extLst>
      <p:ext uri="{BB962C8B-B14F-4D97-AF65-F5344CB8AC3E}">
        <p14:creationId xmlns:p14="http://schemas.microsoft.com/office/powerpoint/2010/main" val="40560201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1599E-0FB6-CF00-F4D9-A35273F9A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9256F879-0436-E6FA-57F7-D920602CE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4" y="186499"/>
            <a:ext cx="9800272" cy="369332"/>
          </a:xfrm>
        </p:spPr>
        <p:txBody>
          <a:bodyPr/>
          <a:lstStyle/>
          <a:p>
            <a:r>
              <a:rPr lang="en-US" altLang="zh-TW" dirty="0"/>
              <a:t>AI is Biased</a:t>
            </a:r>
            <a:endParaRPr lang="ja-JP" alt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11D05F-BA9A-4293-01EE-6311EA2B1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013" y="6679308"/>
            <a:ext cx="9007687" cy="122982"/>
          </a:xfrm>
        </p:spPr>
        <p:txBody>
          <a:bodyPr/>
          <a:lstStyle/>
          <a:p>
            <a:r>
              <a:rPr lang="en-US" altLang="zh-TW"/>
              <a:t>20260422 Dr. Wei-Fan Chen –</a:t>
            </a:r>
            <a:r>
              <a:rPr lang="zh-TW" altLang="en-US"/>
              <a:t> </a:t>
            </a:r>
            <a:r>
              <a:rPr lang="en-US" altLang="zh-TW"/>
              <a:t>Understanding AI: How It Works and Why It Fails @Tunghai University</a:t>
            </a:r>
            <a:endParaRPr lang="ja-JP" altLang="en-US" dirty="0"/>
          </a:p>
        </p:txBody>
      </p:sp>
      <p:sp>
        <p:nvSpPr>
          <p:cNvPr id="9" name="テキスト プレースホルダー 2">
            <a:extLst>
              <a:ext uri="{FF2B5EF4-FFF2-40B4-BE49-F238E27FC236}">
                <a16:creationId xmlns:a16="http://schemas.microsoft.com/office/drawing/2014/main" id="{9344EF3F-A827-6457-7B91-5DA5815579B9}"/>
              </a:ext>
            </a:extLst>
          </p:cNvPr>
          <p:cNvSpPr txBox="1">
            <a:spLocks/>
          </p:cNvSpPr>
          <p:nvPr/>
        </p:nvSpPr>
        <p:spPr>
          <a:xfrm>
            <a:off x="227013" y="1153448"/>
            <a:ext cx="11739600" cy="52763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6" indent="-228606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47675" indent="-176213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628650" indent="-180975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806450" indent="-177800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985838" indent="-179388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069975" indent="-84138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6pPr>
            <a:lvl7pPr marL="2971883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95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07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ja-JP" sz="2600" dirty="0">
                <a:solidFill>
                  <a:srgbClr val="000000"/>
                </a:solidFill>
                <a:latin typeface="+mj-ea"/>
              </a:rPr>
              <a:t>Humans are biased, so the AIs 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They are biased because of</a:t>
            </a:r>
          </a:p>
          <a:p>
            <a:pPr lvl="2">
              <a:lnSpc>
                <a:spcPct val="120000"/>
              </a:lnSpc>
              <a:spcAft>
                <a:spcPts val="300"/>
              </a:spcAft>
            </a:pPr>
            <a:r>
              <a:rPr lang="en-US" altLang="ja-JP" sz="1800" dirty="0">
                <a:solidFill>
                  <a:srgbClr val="000000"/>
                </a:solidFill>
              </a:rPr>
              <a:t>the training data (corpora), mostly texts on the internet</a:t>
            </a:r>
          </a:p>
          <a:p>
            <a:pPr lvl="2">
              <a:lnSpc>
                <a:spcPct val="120000"/>
              </a:lnSpc>
              <a:spcAft>
                <a:spcPts val="300"/>
              </a:spcAft>
            </a:pPr>
            <a:r>
              <a:rPr lang="en-US" altLang="ja-JP" sz="1800" dirty="0">
                <a:solidFill>
                  <a:srgbClr val="000000"/>
                </a:solidFill>
              </a:rPr>
              <a:t>company policies</a:t>
            </a:r>
          </a:p>
          <a:p>
            <a:pPr lvl="2">
              <a:lnSpc>
                <a:spcPct val="120000"/>
              </a:lnSpc>
              <a:spcAft>
                <a:spcPts val="300"/>
              </a:spcAft>
            </a:pPr>
            <a:r>
              <a:rPr lang="en-US" altLang="ja-JP" sz="1800" dirty="0">
                <a:solidFill>
                  <a:srgbClr val="000000"/>
                </a:solidFill>
              </a:rPr>
              <a:t>human feedback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ja-JP" sz="2600" dirty="0">
                <a:solidFill>
                  <a:srgbClr val="000000"/>
                </a:solidFill>
                <a:latin typeface="+mj-ea"/>
              </a:rPr>
              <a:t>AI may have stereotypes of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Different social groups (gender, nationality, ...)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What and how you would like to be answered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ja-JP" sz="2600" dirty="0">
                <a:solidFill>
                  <a:srgbClr val="000000"/>
                </a:solidFill>
                <a:latin typeface="+mj-ea"/>
              </a:rPr>
              <a:t>We should be aware of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AI companies develop AIs based on their own ideologies.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AI researchers aim to present a more objective world.</a:t>
            </a:r>
          </a:p>
          <a:p>
            <a:pPr lvl="2">
              <a:lnSpc>
                <a:spcPct val="120000"/>
              </a:lnSpc>
              <a:spcAft>
                <a:spcPts val="300"/>
              </a:spcAft>
            </a:pPr>
            <a:r>
              <a:rPr lang="en-US" altLang="ja-JP" sz="1800" dirty="0">
                <a:solidFill>
                  <a:srgbClr val="000000"/>
                </a:solidFill>
              </a:rPr>
              <a:t>Awareness is the first step to reducing misunderstandings between people.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4E5A160-1E38-6CC0-7910-E92E7D5407A8}"/>
              </a:ext>
            </a:extLst>
          </p:cNvPr>
          <p:cNvGrpSpPr/>
          <p:nvPr/>
        </p:nvGrpSpPr>
        <p:grpSpPr>
          <a:xfrm>
            <a:off x="6273268" y="940409"/>
            <a:ext cx="5816278" cy="3466561"/>
            <a:chOff x="6323635" y="766886"/>
            <a:chExt cx="5816278" cy="34665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EABC6EB-4D54-7CB5-6971-996D372C2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55177" y="766886"/>
              <a:ext cx="5146828" cy="326865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E567DEC-6FF7-7BB8-6129-715CA15306E3}"/>
                </a:ext>
              </a:extLst>
            </p:cNvPr>
            <p:cNvSpPr txBox="1"/>
            <p:nvPr/>
          </p:nvSpPr>
          <p:spPr>
            <a:xfrm>
              <a:off x="6323635" y="4058847"/>
              <a:ext cx="5816278" cy="1746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ct val="120000"/>
                </a:lnSpc>
                <a:spcAft>
                  <a:spcPts val="300"/>
                </a:spcAft>
              </a:pPr>
              <a:r>
                <a:rPr lang="en-US" sz="1000" dirty="0">
                  <a:solidFill>
                    <a:schemeClr val="bg2">
                      <a:lumMod val="50000"/>
                    </a:schemeClr>
                  </a:solidFill>
                </a:rPr>
                <a:t>https://www.promptfoo.dev/blog/grok-4-political-bias/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49720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37944-28F8-EDDA-DE0E-A734B6459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AFBC843C-37DC-1305-4DFF-470C9466F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4" y="186499"/>
            <a:ext cx="9800272" cy="369332"/>
          </a:xfrm>
        </p:spPr>
        <p:txBody>
          <a:bodyPr/>
          <a:lstStyle/>
          <a:p>
            <a:r>
              <a:rPr lang="en-US" altLang="ja-JP" dirty="0"/>
              <a:t>What’s </a:t>
            </a:r>
            <a:r>
              <a:rPr lang="en-US" altLang="zh-TW" dirty="0"/>
              <a:t>N</a:t>
            </a:r>
            <a:r>
              <a:rPr lang="en-US" altLang="ja-JP" dirty="0"/>
              <a:t>ext?</a:t>
            </a:r>
            <a:endParaRPr lang="ja-JP" alt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D178A8-59FA-66CA-4825-0FB2BDCBA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013" y="6679308"/>
            <a:ext cx="9007687" cy="122982"/>
          </a:xfrm>
        </p:spPr>
        <p:txBody>
          <a:bodyPr/>
          <a:lstStyle/>
          <a:p>
            <a:r>
              <a:rPr lang="en-US" altLang="zh-TW"/>
              <a:t>20260422 Dr. Wei-Fan Chen –</a:t>
            </a:r>
            <a:r>
              <a:rPr lang="zh-TW" altLang="en-US"/>
              <a:t> </a:t>
            </a:r>
            <a:r>
              <a:rPr lang="en-US" altLang="zh-TW"/>
              <a:t>Understanding AI: How It Works and Why It Fails @Tunghai University</a:t>
            </a:r>
            <a:endParaRPr lang="ja-JP" altLang="en-US" dirty="0"/>
          </a:p>
        </p:txBody>
      </p:sp>
      <p:sp>
        <p:nvSpPr>
          <p:cNvPr id="9" name="テキスト プレースホルダー 2">
            <a:extLst>
              <a:ext uri="{FF2B5EF4-FFF2-40B4-BE49-F238E27FC236}">
                <a16:creationId xmlns:a16="http://schemas.microsoft.com/office/drawing/2014/main" id="{038FCAE4-ED04-9C2A-AC0F-79F9D06C293C}"/>
              </a:ext>
            </a:extLst>
          </p:cNvPr>
          <p:cNvSpPr txBox="1">
            <a:spLocks/>
          </p:cNvSpPr>
          <p:nvPr/>
        </p:nvSpPr>
        <p:spPr>
          <a:xfrm>
            <a:off x="227013" y="1153448"/>
            <a:ext cx="11739600" cy="53117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6" indent="-228606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47675" indent="-176213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628650" indent="-180975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806450" indent="-177800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985838" indent="-179388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069975" indent="-84138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6pPr>
            <a:lvl7pPr marL="2971883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95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07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ja-JP" sz="2600" dirty="0">
                <a:solidFill>
                  <a:srgbClr val="000000"/>
                </a:solidFill>
                <a:latin typeface="+mj-ea"/>
              </a:rPr>
              <a:t>We develop AIs to make the world better, not to take</a:t>
            </a:r>
            <a:r>
              <a:rPr lang="zh-TW" altLang="en-US" sz="2600" dirty="0">
                <a:solidFill>
                  <a:srgbClr val="000000"/>
                </a:solidFill>
                <a:latin typeface="+mj-ea"/>
              </a:rPr>
              <a:t> </a:t>
            </a:r>
            <a:r>
              <a:rPr lang="en-US" altLang="ja-JP" sz="2600" dirty="0">
                <a:solidFill>
                  <a:srgbClr val="000000"/>
                </a:solidFill>
                <a:latin typeface="+mj-ea"/>
              </a:rPr>
              <a:t>your jobs.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ja-JP" sz="2600" dirty="0">
                <a:solidFill>
                  <a:srgbClr val="000000"/>
                </a:solidFill>
                <a:latin typeface="+mj-ea"/>
              </a:rPr>
              <a:t>AI Safety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If films have ratings, AIs should have ratings.</a:t>
            </a:r>
          </a:p>
          <a:p>
            <a:pPr lvl="2">
              <a:lnSpc>
                <a:spcPct val="120000"/>
              </a:lnSpc>
              <a:spcAft>
                <a:spcPts val="300"/>
              </a:spcAft>
            </a:pPr>
            <a:r>
              <a:rPr lang="en-US" altLang="zh-TW" sz="1800" dirty="0">
                <a:solidFill>
                  <a:schemeClr val="bg2">
                    <a:lumMod val="75000"/>
                  </a:schemeClr>
                </a:solidFill>
              </a:rPr>
              <a:t>General, Protected, Parental Guidance, Restricted</a:t>
            </a:r>
            <a:endParaRPr lang="en-US" altLang="ja-JP" sz="1800" dirty="0">
              <a:solidFill>
                <a:schemeClr val="bg2">
                  <a:lumMod val="75000"/>
                </a:schemeClr>
              </a:solidFill>
            </a:endParaRPr>
          </a:p>
          <a:p>
            <a:pPr lvl="2">
              <a:lnSpc>
                <a:spcPct val="120000"/>
              </a:lnSpc>
              <a:spcAft>
                <a:spcPts val="300"/>
              </a:spcAft>
            </a:pPr>
            <a:r>
              <a:rPr lang="en-US" altLang="ja-JP" sz="1800" dirty="0">
                <a:solidFill>
                  <a:srgbClr val="000000"/>
                </a:solidFill>
              </a:rPr>
              <a:t>who can use which AIs, and which access level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The general regularization of AI assistants is on its way. 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b="1" dirty="0">
                <a:solidFill>
                  <a:srgbClr val="000000"/>
                </a:solidFill>
              </a:rPr>
              <a:t>Knives do not kill people, but human holding knives could.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ja-JP" sz="2600" dirty="0">
                <a:solidFill>
                  <a:srgbClr val="000000"/>
                </a:solidFill>
                <a:latin typeface="+mj-ea"/>
              </a:rPr>
              <a:t>AI in Education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Learn how to use it correctly.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zh-TW" sz="2200" dirty="0">
                <a:solidFill>
                  <a:srgbClr val="000000"/>
                </a:solidFill>
              </a:rPr>
              <a:t>Using AI to</a:t>
            </a:r>
            <a:r>
              <a:rPr lang="zh-TW" altLang="en-US" sz="2200" dirty="0">
                <a:solidFill>
                  <a:srgbClr val="000000"/>
                </a:solidFill>
              </a:rPr>
              <a:t> </a:t>
            </a:r>
            <a:r>
              <a:rPr lang="en-US" altLang="zh-TW" sz="2200" dirty="0">
                <a:solidFill>
                  <a:srgbClr val="000000"/>
                </a:solidFill>
              </a:rPr>
              <a:t>assist learning, not to replace it.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zh-TW" sz="2200" dirty="0">
                <a:solidFill>
                  <a:srgbClr val="000000"/>
                </a:solidFill>
              </a:rPr>
              <a:t>End-users (not the </a:t>
            </a:r>
            <a:r>
              <a:rPr lang="en-US" altLang="zh-TW" sz="2200" dirty="0" err="1">
                <a:solidFill>
                  <a:srgbClr val="000000"/>
                </a:solidFill>
              </a:rPr>
              <a:t>ChatBots</a:t>
            </a:r>
            <a:r>
              <a:rPr lang="en-US" altLang="zh-TW" sz="2200" dirty="0">
                <a:solidFill>
                  <a:srgbClr val="000000"/>
                </a:solidFill>
              </a:rPr>
              <a:t> and the AI companies) should be responsible for the outcome</a:t>
            </a:r>
            <a:r>
              <a:rPr lang="en-US" altLang="zh-TW" sz="2200" spc="-70" dirty="0">
                <a:solidFill>
                  <a:srgbClr val="000000"/>
                </a:solidFill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785593D-07A2-9480-128C-26210E89ED0D}"/>
              </a:ext>
            </a:extLst>
          </p:cNvPr>
          <p:cNvGrpSpPr/>
          <p:nvPr/>
        </p:nvGrpSpPr>
        <p:grpSpPr>
          <a:xfrm>
            <a:off x="8587915" y="1917256"/>
            <a:ext cx="3298784" cy="3084329"/>
            <a:chOff x="8353739" y="1839204"/>
            <a:chExt cx="3298784" cy="308432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D1B52D-73C7-5314-F509-26BA1FDCC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54826" y="1839204"/>
              <a:ext cx="3297697" cy="273162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83E87F7-1569-F39C-AD44-E5EF4F1E5526}"/>
                </a:ext>
              </a:extLst>
            </p:cNvPr>
            <p:cNvSpPr txBox="1"/>
            <p:nvPr/>
          </p:nvSpPr>
          <p:spPr>
            <a:xfrm>
              <a:off x="8353739" y="4636082"/>
              <a:ext cx="3298784" cy="2874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  <a:spcAft>
                  <a:spcPts val="300"/>
                </a:spcAft>
              </a:pPr>
              <a:r>
                <a:rPr lang="en-US" sz="800" dirty="0">
                  <a:solidFill>
                    <a:schemeClr val="bg2">
                      <a:lumMod val="50000"/>
                    </a:schemeClr>
                  </a:solidFill>
                </a:rPr>
                <a:t>https://www.reddit.com/r/ChatGPT/comments/1d8j9su/i_want_ai_to_do_my_household_chores_and_i_can_do/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79311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8AF4A-6A10-FE9A-1DFD-CA1BCAD79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B28610CE-EC25-4D27-FE35-3E9078D89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4" y="186499"/>
            <a:ext cx="9800272" cy="369332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0DB3F2-81E3-3681-45DE-BF708C9CB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013" y="6679308"/>
            <a:ext cx="9007687" cy="122982"/>
          </a:xfrm>
        </p:spPr>
        <p:txBody>
          <a:bodyPr/>
          <a:lstStyle/>
          <a:p>
            <a:r>
              <a:rPr lang="en-US" altLang="zh-TW"/>
              <a:t>20260422 Dr. Wei-Fan Chen –</a:t>
            </a:r>
            <a:r>
              <a:rPr lang="zh-TW" altLang="en-US"/>
              <a:t> </a:t>
            </a:r>
            <a:r>
              <a:rPr lang="en-US" altLang="zh-TW"/>
              <a:t>Understanding AI: How It Works and Why It Fails @Tunghai University</a:t>
            </a:r>
            <a:endParaRPr lang="ja-JP" altLang="en-US" dirty="0"/>
          </a:p>
        </p:txBody>
      </p:sp>
      <p:sp>
        <p:nvSpPr>
          <p:cNvPr id="9" name="テキスト プレースホルダー 2">
            <a:extLst>
              <a:ext uri="{FF2B5EF4-FFF2-40B4-BE49-F238E27FC236}">
                <a16:creationId xmlns:a16="http://schemas.microsoft.com/office/drawing/2014/main" id="{6E3C30AA-1DA7-B3DF-8883-D3B339071F7E}"/>
              </a:ext>
            </a:extLst>
          </p:cNvPr>
          <p:cNvSpPr txBox="1">
            <a:spLocks/>
          </p:cNvSpPr>
          <p:nvPr/>
        </p:nvSpPr>
        <p:spPr>
          <a:xfrm>
            <a:off x="226200" y="2823062"/>
            <a:ext cx="11739600" cy="10478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6" indent="-228606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47675" indent="-176213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628650" indent="-180975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806450" indent="-177800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985838" indent="-179388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069975" indent="-84138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6pPr>
            <a:lvl7pPr marL="2971883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95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07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Aft>
                <a:spcPts val="300"/>
              </a:spcAft>
              <a:buNone/>
            </a:pPr>
            <a:r>
              <a:rPr lang="en-US" altLang="ja-JP" sz="6000" b="0" dirty="0">
                <a:solidFill>
                  <a:srgbClr val="000000"/>
                </a:solidFill>
                <a:latin typeface="+mj-ea"/>
                <a:ea typeface="+mj-ea"/>
              </a:rPr>
              <a:t>Thanks for your attention!</a:t>
            </a:r>
            <a:endParaRPr lang="en-US" altLang="ja-JP" sz="5400" dirty="0">
              <a:solidFill>
                <a:srgbClr val="000000"/>
              </a:solidFill>
            </a:endParaRPr>
          </a:p>
        </p:txBody>
      </p:sp>
      <p:sp>
        <p:nvSpPr>
          <p:cNvPr id="4" name="テキスト プレースホルダー 2">
            <a:extLst>
              <a:ext uri="{FF2B5EF4-FFF2-40B4-BE49-F238E27FC236}">
                <a16:creationId xmlns:a16="http://schemas.microsoft.com/office/drawing/2014/main" id="{65171DA1-FE58-DD6A-1FB0-D82BB4A705E8}"/>
              </a:ext>
            </a:extLst>
          </p:cNvPr>
          <p:cNvSpPr txBox="1">
            <a:spLocks/>
          </p:cNvSpPr>
          <p:nvPr/>
        </p:nvSpPr>
        <p:spPr>
          <a:xfrm>
            <a:off x="226200" y="4034938"/>
            <a:ext cx="11739600" cy="5588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6" indent="-228606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47675" indent="-176213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628650" indent="-180975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806450" indent="-177800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985838" indent="-179388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069975" indent="-84138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6pPr>
            <a:lvl7pPr marL="2971883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95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07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Aft>
                <a:spcPts val="300"/>
              </a:spcAft>
              <a:buNone/>
            </a:pPr>
            <a:r>
              <a:rPr lang="ja-JP" altLang="en-US" sz="3200" b="0" dirty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ご静聴ありがとうございました</a:t>
            </a:r>
            <a:endParaRPr lang="en-US" altLang="ja-JP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テキスト プレースホルダー 2">
            <a:extLst>
              <a:ext uri="{FF2B5EF4-FFF2-40B4-BE49-F238E27FC236}">
                <a16:creationId xmlns:a16="http://schemas.microsoft.com/office/drawing/2014/main" id="{2D45A237-4B53-4E49-79EF-F8748EB22379}"/>
              </a:ext>
            </a:extLst>
          </p:cNvPr>
          <p:cNvSpPr txBox="1">
            <a:spLocks/>
          </p:cNvSpPr>
          <p:nvPr/>
        </p:nvSpPr>
        <p:spPr>
          <a:xfrm>
            <a:off x="226200" y="4630616"/>
            <a:ext cx="11739600" cy="5588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6" indent="-228606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47675" indent="-176213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628650" indent="-180975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806450" indent="-177800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985838" indent="-179388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069975" indent="-84138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6pPr>
            <a:lvl7pPr marL="2971883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95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07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Aft>
                <a:spcPts val="300"/>
              </a:spcAft>
              <a:buNone/>
            </a:pPr>
            <a:r>
              <a:rPr lang="zh-TW" altLang="en-US" sz="3200" b="0" dirty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感謝參與</a:t>
            </a:r>
            <a:endParaRPr lang="en-US" altLang="ja-JP" sz="2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28341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1CE1A-8866-EEDC-CF15-4C1A0F063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BEC0C921-FA57-E972-7F0B-4F29B106A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4" y="186499"/>
            <a:ext cx="9800272" cy="369332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8F00731-23B2-6FCC-FE7A-AD71649F8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013" y="6679308"/>
            <a:ext cx="9007687" cy="122982"/>
          </a:xfrm>
        </p:spPr>
        <p:txBody>
          <a:bodyPr/>
          <a:lstStyle/>
          <a:p>
            <a:r>
              <a:rPr lang="en-US" altLang="zh-TW"/>
              <a:t>20260422 Dr. Wei-Fan Chen –</a:t>
            </a:r>
            <a:r>
              <a:rPr lang="zh-TW" altLang="en-US"/>
              <a:t> </a:t>
            </a:r>
            <a:r>
              <a:rPr lang="en-US" altLang="zh-TW"/>
              <a:t>Understanding AI: How It Works and Why It Fails @Tunghai University</a:t>
            </a:r>
            <a:endParaRPr lang="ja-JP" altLang="en-US" dirty="0"/>
          </a:p>
        </p:txBody>
      </p:sp>
      <p:sp>
        <p:nvSpPr>
          <p:cNvPr id="9" name="テキスト プレースホルダー 2">
            <a:extLst>
              <a:ext uri="{FF2B5EF4-FFF2-40B4-BE49-F238E27FC236}">
                <a16:creationId xmlns:a16="http://schemas.microsoft.com/office/drawing/2014/main" id="{C9BCD226-0212-C225-0AED-EA0F40026A59}"/>
              </a:ext>
            </a:extLst>
          </p:cNvPr>
          <p:cNvSpPr txBox="1">
            <a:spLocks/>
          </p:cNvSpPr>
          <p:nvPr/>
        </p:nvSpPr>
        <p:spPr>
          <a:xfrm>
            <a:off x="227013" y="2144857"/>
            <a:ext cx="11739600" cy="10478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6" indent="-228606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47675" indent="-176213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628650" indent="-180975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806450" indent="-177800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985838" indent="-179388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069975" indent="-84138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6pPr>
            <a:lvl7pPr marL="2971883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95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07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Aft>
                <a:spcPts val="300"/>
              </a:spcAft>
              <a:buNone/>
            </a:pPr>
            <a:r>
              <a:rPr lang="en-US" altLang="ja-JP" sz="6000" b="0" dirty="0">
                <a:solidFill>
                  <a:srgbClr val="000000"/>
                </a:solidFill>
                <a:latin typeface="+mj-ea"/>
                <a:ea typeface="+mj-ea"/>
              </a:rPr>
              <a:t>Questions?</a:t>
            </a:r>
            <a:endParaRPr lang="en-US" altLang="ja-JP" sz="5400" dirty="0">
              <a:solidFill>
                <a:srgbClr val="000000"/>
              </a:solidFill>
            </a:endParaRPr>
          </a:p>
        </p:txBody>
      </p:sp>
      <p:pic>
        <p:nvPicPr>
          <p:cNvPr id="2050" name="Picture 2" descr="Squirrel Huh Sticker - Squirrel Huh What - Discover &amp; Share GIFs">
            <a:extLst>
              <a:ext uri="{FF2B5EF4-FFF2-40B4-BE49-F238E27FC236}">
                <a16:creationId xmlns:a16="http://schemas.microsoft.com/office/drawing/2014/main" id="{DD5D1667-5581-BF5E-5E90-A34100780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193" y="3494510"/>
            <a:ext cx="1898691" cy="189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3A6ED1-15F7-D37E-147E-D1FB62DDBE52}"/>
              </a:ext>
            </a:extLst>
          </p:cNvPr>
          <p:cNvSpPr txBox="1"/>
          <p:nvPr/>
        </p:nvSpPr>
        <p:spPr>
          <a:xfrm>
            <a:off x="3758540" y="5528280"/>
            <a:ext cx="5801097" cy="1397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https://www.pinterest.com/pin/squirrel-huh-sticker-squirrel-huh-what-discover-share-gifs--850547079638123073/</a:t>
            </a:r>
          </a:p>
        </p:txBody>
      </p:sp>
    </p:spTree>
    <p:extLst>
      <p:ext uri="{BB962C8B-B14F-4D97-AF65-F5344CB8AC3E}">
        <p14:creationId xmlns:p14="http://schemas.microsoft.com/office/powerpoint/2010/main" val="2300807448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AC9F2-94B6-5CAE-9E3C-658A34090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9790155A-728D-10A2-3581-DBDFB46D0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4" y="186499"/>
            <a:ext cx="9800272" cy="369332"/>
          </a:xfrm>
        </p:spPr>
        <p:txBody>
          <a:bodyPr/>
          <a:lstStyle/>
          <a:p>
            <a:r>
              <a:rPr lang="en-US" altLang="zh-TW" dirty="0"/>
              <a:t>About Me</a:t>
            </a:r>
            <a:endParaRPr lang="ja-JP" alt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419015E-F8F2-97BF-5E30-7D29564B8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013" y="6679308"/>
            <a:ext cx="9007687" cy="122982"/>
          </a:xfrm>
        </p:spPr>
        <p:txBody>
          <a:bodyPr/>
          <a:lstStyle/>
          <a:p>
            <a:r>
              <a:rPr lang="en-US" altLang="zh-TW"/>
              <a:t>20260422 Dr. Wei-Fan Chen –</a:t>
            </a:r>
            <a:r>
              <a:rPr lang="zh-TW" altLang="en-US"/>
              <a:t> </a:t>
            </a:r>
            <a:r>
              <a:rPr lang="en-US" altLang="zh-TW"/>
              <a:t>Understanding AI: How It Works and Why It Fails @Tunghai University</a:t>
            </a:r>
            <a:endParaRPr lang="ja-JP" altLang="en-US" dirty="0"/>
          </a:p>
        </p:txBody>
      </p:sp>
      <p:sp>
        <p:nvSpPr>
          <p:cNvPr id="9" name="テキスト プレースホルダー 2">
            <a:extLst>
              <a:ext uri="{FF2B5EF4-FFF2-40B4-BE49-F238E27FC236}">
                <a16:creationId xmlns:a16="http://schemas.microsoft.com/office/drawing/2014/main" id="{D2E7AD72-C3DF-F570-1832-A2ED795A20BB}"/>
              </a:ext>
            </a:extLst>
          </p:cNvPr>
          <p:cNvSpPr txBox="1">
            <a:spLocks/>
          </p:cNvSpPr>
          <p:nvPr/>
        </p:nvSpPr>
        <p:spPr>
          <a:xfrm>
            <a:off x="227013" y="1153448"/>
            <a:ext cx="11739600" cy="47577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6" indent="-228606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47675" indent="-176213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628650" indent="-180975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806450" indent="-177800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985838" indent="-179388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069975" indent="-84138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6pPr>
            <a:lvl7pPr marL="2971883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95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07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ja-JP" sz="2600" dirty="0">
                <a:solidFill>
                  <a:srgbClr val="000000"/>
                </a:solidFill>
                <a:latin typeface="+mj-ea"/>
              </a:rPr>
              <a:t>Dr. Wei-Fan Chen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  <a:latin typeface="+mj-ea"/>
              </a:rPr>
              <a:t>PhD in Computer Science, Paderborn University, Germany (2024)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  <a:latin typeface="+mj-ea"/>
              </a:rPr>
              <a:t>Postdoctoral Researcher, University of Bonn, Germany (2023 – 2025)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  <a:latin typeface="+mj-ea"/>
              </a:rPr>
              <a:t>Researcher at AIST, Japan (2026 – present)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endParaRPr lang="en-US" altLang="ja-JP" sz="1000" dirty="0">
              <a:solidFill>
                <a:srgbClr val="000000"/>
              </a:solidFill>
              <a:latin typeface="+mj-ea"/>
            </a:endParaRP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ja-JP" sz="2600" dirty="0">
                <a:solidFill>
                  <a:srgbClr val="000000"/>
                </a:solidFill>
                <a:latin typeface="+mj-ea"/>
              </a:rPr>
              <a:t>Research Interests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  <a:latin typeface="+mj-ea"/>
              </a:rPr>
              <a:t>Natural Language Processing / Natural Language Generation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  <a:latin typeface="+mj-ea"/>
              </a:rPr>
              <a:t>Media Bias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  <a:latin typeface="+mj-ea"/>
              </a:rPr>
              <a:t>AI Safety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  <a:latin typeface="+mj-ea"/>
              </a:rPr>
              <a:t>Computational Argumentation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endParaRPr lang="en-US" altLang="ja-JP" sz="2200" dirty="0">
              <a:solidFill>
                <a:srgbClr val="000000"/>
              </a:solidFill>
            </a:endParaRPr>
          </a:p>
        </p:txBody>
      </p:sp>
      <p:pic>
        <p:nvPicPr>
          <p:cNvPr id="6" name="Google Shape;50;g3645eade818_0_6">
            <a:extLst>
              <a:ext uri="{FF2B5EF4-FFF2-40B4-BE49-F238E27FC236}">
                <a16:creationId xmlns:a16="http://schemas.microsoft.com/office/drawing/2014/main" id="{83A1BDE5-9F25-1D39-881F-B379CD1400E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2360" r="24043"/>
          <a:stretch/>
        </p:blipFill>
        <p:spPr>
          <a:xfrm>
            <a:off x="9500040" y="2618080"/>
            <a:ext cx="2126975" cy="26457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9CE28D-9861-2BBF-BDA0-16EF3773FB51}"/>
              </a:ext>
            </a:extLst>
          </p:cNvPr>
          <p:cNvSpPr txBox="1"/>
          <p:nvPr/>
        </p:nvSpPr>
        <p:spPr>
          <a:xfrm>
            <a:off x="313925" y="5726627"/>
            <a:ext cx="11564149" cy="12600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400" dirty="0">
                <a:solidFill>
                  <a:srgbClr val="000000"/>
                </a:solidFill>
                <a:latin typeface="Freestyle Script" panose="030804020302050B0404" pitchFamily="66" charset="0"/>
                <a:ea typeface="Corsiva"/>
                <a:cs typeface="Corsiva"/>
                <a:sym typeface="Corsiva"/>
              </a:rPr>
              <a:t>I believe NLP research should be driven by human needs and dedicated to solving real-world problems.</a:t>
            </a:r>
            <a:endParaRPr lang="en-US" sz="3400" dirty="0">
              <a:solidFill>
                <a:srgbClr val="000000"/>
              </a:solidFill>
              <a:latin typeface="Freestyle Script" panose="030804020302050B0404" pitchFamily="66" charset="0"/>
              <a:ea typeface="Arial"/>
              <a:cs typeface="Arial"/>
              <a:sym typeface="Arial"/>
            </a:endParaRPr>
          </a:p>
          <a:p>
            <a:pPr marL="0" indent="0" algn="l">
              <a:lnSpc>
                <a:spcPct val="120000"/>
              </a:lnSpc>
              <a:spcAft>
                <a:spcPts val="300"/>
              </a:spcAft>
              <a:buNone/>
            </a:pP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17960699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71B36-BAB3-D46B-E762-8AEC445DF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A25F6405-516A-2EAD-3D58-0DE0A2A69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4" y="186499"/>
            <a:ext cx="9800272" cy="369332"/>
          </a:xfrm>
        </p:spPr>
        <p:txBody>
          <a:bodyPr/>
          <a:lstStyle/>
          <a:p>
            <a:r>
              <a:rPr lang="en-US" altLang="zh-TW" dirty="0"/>
              <a:t>AI: What do We Mean?</a:t>
            </a:r>
            <a:endParaRPr lang="ja-JP" alt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1F358D-A01C-E4B5-CF0F-CD0F1628C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013" y="6679308"/>
            <a:ext cx="9007687" cy="122982"/>
          </a:xfrm>
        </p:spPr>
        <p:txBody>
          <a:bodyPr/>
          <a:lstStyle/>
          <a:p>
            <a:r>
              <a:rPr lang="en-US" altLang="zh-TW"/>
              <a:t>20260422 Dr. Wei-Fan Chen –</a:t>
            </a:r>
            <a:r>
              <a:rPr lang="zh-TW" altLang="en-US"/>
              <a:t> </a:t>
            </a:r>
            <a:r>
              <a:rPr lang="en-US" altLang="zh-TW"/>
              <a:t>Understanding AI: How It Works and Why It Fails @Tunghai University</a:t>
            </a:r>
            <a:endParaRPr lang="ja-JP" altLang="en-US" dirty="0"/>
          </a:p>
        </p:txBody>
      </p:sp>
      <p:sp>
        <p:nvSpPr>
          <p:cNvPr id="9" name="テキスト プレースホルダー 2">
            <a:extLst>
              <a:ext uri="{FF2B5EF4-FFF2-40B4-BE49-F238E27FC236}">
                <a16:creationId xmlns:a16="http://schemas.microsoft.com/office/drawing/2014/main" id="{FE1F5D81-B356-A000-9175-0E3D620E179E}"/>
              </a:ext>
            </a:extLst>
          </p:cNvPr>
          <p:cNvSpPr txBox="1">
            <a:spLocks/>
          </p:cNvSpPr>
          <p:nvPr/>
        </p:nvSpPr>
        <p:spPr>
          <a:xfrm>
            <a:off x="227013" y="1153448"/>
            <a:ext cx="11739600" cy="5497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6" indent="-228606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47675" indent="-176213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628650" indent="-180975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806450" indent="-177800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985838" indent="-179388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069975" indent="-84138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6pPr>
            <a:lvl7pPr marL="2971883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95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07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ja-JP" sz="2600" dirty="0">
                <a:solidFill>
                  <a:srgbClr val="000000"/>
                </a:solidFill>
              </a:rPr>
              <a:t>In this talk, we discuss AI in terms of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Large Language Models (LLMs)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Chatbot-like assistants (ChatGPT, Alexa, Gemini, ...)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Some LLM-based tools (text2img, open-claw, Copilot, ...)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ja-JP" sz="2600" dirty="0">
                <a:solidFill>
                  <a:srgbClr val="000000"/>
                </a:solidFill>
              </a:rPr>
              <a:t>We will learn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basic concepts of (large) language models,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why and why not it works, and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the future of AI.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ja-JP" sz="2600" dirty="0">
                <a:solidFill>
                  <a:srgbClr val="000000"/>
                </a:solidFill>
              </a:rPr>
              <a:t>But not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mathematics of language models,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how to identify AI generated texts or photos, and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zh-TW" sz="2200" dirty="0">
                <a:solidFill>
                  <a:srgbClr val="000000"/>
                </a:solidFill>
              </a:rPr>
              <a:t>whether TSMC is going to achieve higher price.</a:t>
            </a:r>
            <a:endParaRPr lang="en-US" altLang="ja-JP" sz="2200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F3E852-E54B-0F93-1BD5-BA05EA779E52}"/>
              </a:ext>
            </a:extLst>
          </p:cNvPr>
          <p:cNvSpPr txBox="1"/>
          <p:nvPr/>
        </p:nvSpPr>
        <p:spPr>
          <a:xfrm>
            <a:off x="8893529" y="4709736"/>
            <a:ext cx="2170253" cy="1397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https://www.instagram.com/p/DJo7M2iN8Iz/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A58797-3A55-23EB-DFB6-90A038E14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1320" y="1432900"/>
            <a:ext cx="3257184" cy="324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767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149F3-30AF-6F8A-B812-D7AF24443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15F54456-D5F8-B812-0A1B-DA7F44957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4" y="186499"/>
            <a:ext cx="9800272" cy="369332"/>
          </a:xfrm>
        </p:spPr>
        <p:txBody>
          <a:bodyPr/>
          <a:lstStyle/>
          <a:p>
            <a:r>
              <a:rPr lang="en-US" altLang="zh-TW" dirty="0"/>
              <a:t>Language Model and Large Language Model</a:t>
            </a:r>
            <a:endParaRPr lang="ja-JP" alt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DA5CB1F-8DDF-7291-25DF-9EB4EA36A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013" y="6679308"/>
            <a:ext cx="9007687" cy="122982"/>
          </a:xfrm>
        </p:spPr>
        <p:txBody>
          <a:bodyPr/>
          <a:lstStyle/>
          <a:p>
            <a:r>
              <a:rPr lang="en-US" altLang="zh-TW"/>
              <a:t>20260422 Dr. Wei-Fan Chen –</a:t>
            </a:r>
            <a:r>
              <a:rPr lang="zh-TW" altLang="en-US"/>
              <a:t> </a:t>
            </a:r>
            <a:r>
              <a:rPr lang="en-US" altLang="zh-TW"/>
              <a:t>Understanding AI: How It Works and Why It Fails @Tunghai University</a:t>
            </a:r>
            <a:endParaRPr lang="ja-JP" altLang="en-US" dirty="0"/>
          </a:p>
        </p:txBody>
      </p:sp>
      <p:sp>
        <p:nvSpPr>
          <p:cNvPr id="9" name="テキスト プレースホルダー 2">
            <a:extLst>
              <a:ext uri="{FF2B5EF4-FFF2-40B4-BE49-F238E27FC236}">
                <a16:creationId xmlns:a16="http://schemas.microsoft.com/office/drawing/2014/main" id="{A4DC5F08-7019-3E20-A18F-4D1F8E4E34E4}"/>
              </a:ext>
            </a:extLst>
          </p:cNvPr>
          <p:cNvSpPr txBox="1">
            <a:spLocks/>
          </p:cNvSpPr>
          <p:nvPr/>
        </p:nvSpPr>
        <p:spPr>
          <a:xfrm>
            <a:off x="227013" y="1153448"/>
            <a:ext cx="11739600" cy="44257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6" indent="-228606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47675" indent="-176213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628650" indent="-180975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806450" indent="-177800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985838" indent="-179388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069975" indent="-84138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6pPr>
            <a:lvl7pPr marL="2971883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95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07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ja-JP" sz="2600" dirty="0">
                <a:solidFill>
                  <a:srgbClr val="000000"/>
                </a:solidFill>
                <a:latin typeface="+mj-ea"/>
              </a:rPr>
              <a:t>Model Languages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Predict the next word given previous words: “That is X” -&gt; a/an/the</a:t>
            </a:r>
          </a:p>
          <a:p>
            <a:pPr lvl="2">
              <a:lnSpc>
                <a:spcPct val="120000"/>
              </a:lnSpc>
              <a:spcAft>
                <a:spcPts val="300"/>
              </a:spcAft>
            </a:pPr>
            <a:r>
              <a:rPr lang="en-US" altLang="ja-JP" sz="1800" dirty="0">
                <a:solidFill>
                  <a:srgbClr val="000000"/>
                </a:solidFill>
              </a:rPr>
              <a:t>Known as </a:t>
            </a:r>
            <a:r>
              <a:rPr lang="en-US" altLang="ja-JP" sz="1800" b="1" dirty="0">
                <a:solidFill>
                  <a:srgbClr val="000000"/>
                </a:solidFill>
              </a:rPr>
              <a:t>tri</a:t>
            </a:r>
            <a:r>
              <a:rPr lang="en-US" altLang="ja-JP" sz="1800" dirty="0">
                <a:solidFill>
                  <a:srgbClr val="000000"/>
                </a:solidFill>
              </a:rPr>
              <a:t>-gram (given two, predict next one)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Application: typing systems (next word suggestions), speech recognition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Need huge data to </a:t>
            </a:r>
            <a:r>
              <a:rPr lang="en-US" altLang="ja-JP" sz="2200" b="1" dirty="0">
                <a:solidFill>
                  <a:srgbClr val="000000"/>
                </a:solidFill>
              </a:rPr>
              <a:t>record</a:t>
            </a:r>
            <a:r>
              <a:rPr lang="en-US" altLang="ja-JP" sz="2200" dirty="0">
                <a:solidFill>
                  <a:srgbClr val="000000"/>
                </a:solidFill>
              </a:rPr>
              <a:t> all the possible combinations + probabilities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Impossible to guess the probabilities of unseen/rare words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Need to remember</a:t>
            </a:r>
            <a:r>
              <a:rPr lang="en-US" altLang="zh-TW" sz="2200" dirty="0">
                <a:solidFill>
                  <a:srgbClr val="000000"/>
                </a:solidFill>
              </a:rPr>
              <a:t>/search</a:t>
            </a:r>
            <a:r>
              <a:rPr lang="en-US" altLang="ja-JP" sz="2200" dirty="0">
                <a:solidFill>
                  <a:srgbClr val="000000"/>
                </a:solidFill>
              </a:rPr>
              <a:t> all possible next words </a:t>
            </a:r>
          </a:p>
          <a:p>
            <a:pPr lvl="2">
              <a:lnSpc>
                <a:spcPct val="120000"/>
              </a:lnSpc>
              <a:spcAft>
                <a:spcPts val="300"/>
              </a:spcAft>
            </a:pPr>
            <a:r>
              <a:rPr lang="en-US" altLang="zh-TW" sz="1800" dirty="0">
                <a:solidFill>
                  <a:srgbClr val="000000"/>
                </a:solidFill>
              </a:rPr>
              <a:t>Largest statistical </a:t>
            </a:r>
            <a:r>
              <a:rPr lang="en-US" altLang="zh-TW" sz="1800" i="1" dirty="0">
                <a:solidFill>
                  <a:srgbClr val="000000"/>
                </a:solidFill>
              </a:rPr>
              <a:t>n</a:t>
            </a:r>
            <a:r>
              <a:rPr lang="en-US" altLang="zh-TW" sz="1800" dirty="0">
                <a:solidFill>
                  <a:srgbClr val="000000"/>
                </a:solidFill>
              </a:rPr>
              <a:t>-gram model: 6-7 (20+ years ago)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Fails when continuous 10+ words</a:t>
            </a:r>
          </a:p>
          <a:p>
            <a:pPr marL="0" indent="0">
              <a:lnSpc>
                <a:spcPct val="120000"/>
              </a:lnSpc>
              <a:spcAft>
                <a:spcPts val="300"/>
              </a:spcAft>
              <a:buNone/>
            </a:pPr>
            <a:endParaRPr lang="ja-JP" altLang="en-US" sz="2000" dirty="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779CB5-4FA6-C81F-0EA3-9CB127535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789" y="3429000"/>
            <a:ext cx="2338993" cy="23389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06F612-719B-DA5B-12ED-034B7652C1EF}"/>
              </a:ext>
            </a:extLst>
          </p:cNvPr>
          <p:cNvSpPr txBox="1"/>
          <p:nvPr/>
        </p:nvSpPr>
        <p:spPr>
          <a:xfrm>
            <a:off x="8888681" y="5896099"/>
            <a:ext cx="2345376" cy="1397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300"/>
              </a:spcAft>
            </a:pPr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https://www.flaticon.com/</a:t>
            </a:r>
          </a:p>
        </p:txBody>
      </p:sp>
    </p:spTree>
    <p:extLst>
      <p:ext uri="{BB962C8B-B14F-4D97-AF65-F5344CB8AC3E}">
        <p14:creationId xmlns:p14="http://schemas.microsoft.com/office/powerpoint/2010/main" val="20129464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58A0E-68F1-EAAC-79B4-B59B05825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he Evolution of Word Embeddings. From One-Hot Vectors to FastText | by LM  Po | Medium">
            <a:extLst>
              <a:ext uri="{FF2B5EF4-FFF2-40B4-BE49-F238E27FC236}">
                <a16:creationId xmlns:a16="http://schemas.microsoft.com/office/drawing/2014/main" id="{7645CD98-2215-D18C-883D-1DE544DC0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678" y="1779098"/>
            <a:ext cx="5355771" cy="179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18366518-4339-72C7-C197-F653ED2BA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4" y="186499"/>
            <a:ext cx="9800272" cy="369332"/>
          </a:xfrm>
        </p:spPr>
        <p:txBody>
          <a:bodyPr/>
          <a:lstStyle/>
          <a:p>
            <a:r>
              <a:rPr lang="en-US" altLang="zh-TW" dirty="0"/>
              <a:t>Large Language Model (Deep Learning)</a:t>
            </a:r>
            <a:endParaRPr lang="ja-JP" alt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E0B8621-5E75-7624-4943-E1BB7A9CF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013" y="6679308"/>
            <a:ext cx="9007687" cy="122982"/>
          </a:xfrm>
        </p:spPr>
        <p:txBody>
          <a:bodyPr/>
          <a:lstStyle/>
          <a:p>
            <a:r>
              <a:rPr lang="en-US" altLang="zh-TW"/>
              <a:t>20260422 Dr. Wei-Fan Chen –</a:t>
            </a:r>
            <a:r>
              <a:rPr lang="zh-TW" altLang="en-US"/>
              <a:t> </a:t>
            </a:r>
            <a:r>
              <a:rPr lang="en-US" altLang="zh-TW"/>
              <a:t>Understanding AI: How It Works and Why It Fails @Tunghai University</a:t>
            </a:r>
            <a:endParaRPr lang="ja-JP" altLang="en-US" dirty="0"/>
          </a:p>
        </p:txBody>
      </p:sp>
      <p:sp>
        <p:nvSpPr>
          <p:cNvPr id="9" name="テキスト プレースホルダー 2">
            <a:extLst>
              <a:ext uri="{FF2B5EF4-FFF2-40B4-BE49-F238E27FC236}">
                <a16:creationId xmlns:a16="http://schemas.microsoft.com/office/drawing/2014/main" id="{BB3D4CE0-9C7B-17CC-34A8-90A6FDDCBF44}"/>
              </a:ext>
            </a:extLst>
          </p:cNvPr>
          <p:cNvSpPr txBox="1">
            <a:spLocks/>
          </p:cNvSpPr>
          <p:nvPr/>
        </p:nvSpPr>
        <p:spPr>
          <a:xfrm>
            <a:off x="227013" y="1153448"/>
            <a:ext cx="11739600" cy="47577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6" indent="-228606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47675" indent="-176213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628650" indent="-180975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806450" indent="-177800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985838" indent="-179388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069975" indent="-84138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6pPr>
            <a:lvl7pPr marL="2971883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95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07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ja-JP" sz="2600" dirty="0">
                <a:solidFill>
                  <a:srgbClr val="000000"/>
                </a:solidFill>
              </a:rPr>
              <a:t>1</a:t>
            </a:r>
            <a:r>
              <a:rPr lang="en-US" altLang="ja-JP" sz="2600" baseline="30000" dirty="0">
                <a:solidFill>
                  <a:srgbClr val="000000"/>
                </a:solidFill>
              </a:rPr>
              <a:t>st</a:t>
            </a:r>
            <a:r>
              <a:rPr lang="en-US" altLang="ja-JP" sz="2600" dirty="0">
                <a:solidFill>
                  <a:srgbClr val="000000"/>
                </a:solidFill>
              </a:rPr>
              <a:t> generation (2013): word vectors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Breakthrough: presenting words into semantic space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Word analogies</a:t>
            </a:r>
          </a:p>
          <a:p>
            <a:pPr lvl="2">
              <a:lnSpc>
                <a:spcPct val="120000"/>
              </a:lnSpc>
              <a:spcAft>
                <a:spcPts val="300"/>
              </a:spcAft>
            </a:pPr>
            <a:r>
              <a:rPr lang="en-US" altLang="zh-TW" sz="1800" dirty="0">
                <a:solidFill>
                  <a:srgbClr val="000000"/>
                </a:solidFill>
              </a:rPr>
              <a:t>man</a:t>
            </a:r>
            <a:r>
              <a:rPr lang="en-US" altLang="ja-JP" sz="1800" dirty="0">
                <a:solidFill>
                  <a:srgbClr val="000000"/>
                </a:solidFill>
              </a:rPr>
              <a:t> : woman = ? : queen</a:t>
            </a:r>
          </a:p>
          <a:p>
            <a:pPr lvl="2">
              <a:lnSpc>
                <a:spcPct val="120000"/>
              </a:lnSpc>
              <a:spcAft>
                <a:spcPts val="300"/>
              </a:spcAft>
            </a:pPr>
            <a:r>
              <a:rPr lang="en-US" altLang="ja-JP" sz="1800" dirty="0">
                <a:solidFill>
                  <a:srgbClr val="000000"/>
                </a:solidFill>
              </a:rPr>
              <a:t>v(man) - v(woman) + v(queen) ≈ v(king)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Location</a:t>
            </a:r>
            <a:r>
              <a:rPr lang="zh-TW" altLang="en-US" sz="2200" dirty="0">
                <a:solidFill>
                  <a:srgbClr val="000000"/>
                </a:solidFill>
              </a:rPr>
              <a:t> </a:t>
            </a:r>
            <a:r>
              <a:rPr lang="en-US" altLang="zh-TW" sz="2200" dirty="0">
                <a:solidFill>
                  <a:srgbClr val="000000"/>
                </a:solidFill>
              </a:rPr>
              <a:t>&amp;</a:t>
            </a:r>
            <a:r>
              <a:rPr lang="zh-TW" altLang="en-US" sz="2200" dirty="0">
                <a:solidFill>
                  <a:srgbClr val="000000"/>
                </a:solidFill>
              </a:rPr>
              <a:t> </a:t>
            </a:r>
            <a:r>
              <a:rPr lang="en-US" altLang="zh-TW" sz="2200" dirty="0">
                <a:solidFill>
                  <a:srgbClr val="000000"/>
                </a:solidFill>
              </a:rPr>
              <a:t>distance have meanings</a:t>
            </a:r>
            <a:endParaRPr lang="en-US" altLang="ja-JP" sz="2200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ja-JP" sz="2600" dirty="0">
                <a:solidFill>
                  <a:srgbClr val="000000"/>
                </a:solidFill>
              </a:rPr>
              <a:t>2</a:t>
            </a:r>
            <a:r>
              <a:rPr lang="en-US" altLang="ja-JP" sz="2600" baseline="30000" dirty="0">
                <a:solidFill>
                  <a:srgbClr val="000000"/>
                </a:solidFill>
              </a:rPr>
              <a:t>nd</a:t>
            </a:r>
            <a:r>
              <a:rPr lang="en-US" altLang="ja-JP" sz="2600" dirty="0">
                <a:solidFill>
                  <a:srgbClr val="000000"/>
                </a:solidFill>
              </a:rPr>
              <a:t> generation (2014): Recurrent Neural Networks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I have the word vectors of “that” &amp; “is,” </a:t>
            </a:r>
            <a:r>
              <a:rPr lang="en-US" altLang="ja-JP" sz="2100" dirty="0">
                <a:solidFill>
                  <a:srgbClr val="000000"/>
                </a:solidFill>
              </a:rPr>
              <a:t>can I </a:t>
            </a:r>
            <a:r>
              <a:rPr lang="en-US" altLang="ja-JP" sz="2100" b="1" dirty="0">
                <a:solidFill>
                  <a:srgbClr val="000000"/>
                </a:solidFill>
              </a:rPr>
              <a:t>compute</a:t>
            </a:r>
            <a:r>
              <a:rPr lang="en-US" altLang="ja-JP" sz="2100" dirty="0">
                <a:solidFill>
                  <a:srgbClr val="000000"/>
                </a:solidFill>
              </a:rPr>
              <a:t> the probabilities</a:t>
            </a:r>
            <a:r>
              <a:rPr lang="zh-TW" altLang="en-US" sz="2100" dirty="0">
                <a:solidFill>
                  <a:srgbClr val="000000"/>
                </a:solidFill>
              </a:rPr>
              <a:t> </a:t>
            </a:r>
            <a:r>
              <a:rPr lang="en-US" altLang="zh-TW" sz="2100" dirty="0">
                <a:solidFill>
                  <a:srgbClr val="000000"/>
                </a:solidFill>
              </a:rPr>
              <a:t>of the next word</a:t>
            </a:r>
            <a:r>
              <a:rPr lang="en-US" altLang="ja-JP" sz="2100" dirty="0">
                <a:solidFill>
                  <a:srgbClr val="000000"/>
                </a:solidFill>
              </a:rPr>
              <a:t>?</a:t>
            </a:r>
          </a:p>
          <a:p>
            <a:pPr lvl="2">
              <a:lnSpc>
                <a:spcPct val="120000"/>
              </a:lnSpc>
              <a:spcAft>
                <a:spcPts val="300"/>
              </a:spcAft>
            </a:pPr>
            <a:r>
              <a:rPr lang="en-US" altLang="ja-JP" sz="1800" i="1" dirty="0">
                <a:solidFill>
                  <a:schemeClr val="bg2">
                    <a:lumMod val="50000"/>
                  </a:schemeClr>
                </a:solidFill>
              </a:rPr>
              <a:t>p</a:t>
            </a:r>
            <a:r>
              <a:rPr lang="en-US" altLang="ja-JP" sz="1800" dirty="0">
                <a:solidFill>
                  <a:schemeClr val="bg2">
                    <a:lumMod val="50000"/>
                  </a:schemeClr>
                </a:solidFill>
              </a:rPr>
              <a:t>(x) = f(“is”, “that”, “that is”)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Approximates </a:t>
            </a:r>
            <a:r>
              <a:rPr lang="en-US" altLang="ja-JP" sz="2200" i="1" dirty="0">
                <a:solidFill>
                  <a:srgbClr val="000000"/>
                </a:solidFill>
              </a:rPr>
              <a:t>n</a:t>
            </a:r>
            <a:r>
              <a:rPr lang="en-US" altLang="ja-JP" sz="2200" dirty="0">
                <a:solidFill>
                  <a:srgbClr val="000000"/>
                </a:solidFill>
              </a:rPr>
              <a:t>-gram models (</a:t>
            </a:r>
            <a:r>
              <a:rPr lang="en-US" altLang="ja-JP" sz="2200" i="1" dirty="0">
                <a:solidFill>
                  <a:srgbClr val="000000"/>
                </a:solidFill>
              </a:rPr>
              <a:t>n </a:t>
            </a:r>
            <a:r>
              <a:rPr lang="en-US" altLang="ja-JP" sz="2200" dirty="0">
                <a:solidFill>
                  <a:srgbClr val="000000"/>
                </a:solidFill>
              </a:rPr>
              <a:t>~ 10)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Faster, smaller, better</a:t>
            </a:r>
            <a:endParaRPr lang="ja-JP" altLang="en-US" sz="2200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B4556B-FFFE-F836-B157-7E62692DFD5E}"/>
              </a:ext>
            </a:extLst>
          </p:cNvPr>
          <p:cNvSpPr txBox="1"/>
          <p:nvPr/>
        </p:nvSpPr>
        <p:spPr>
          <a:xfrm>
            <a:off x="7416141" y="3499378"/>
            <a:ext cx="4108862" cy="1397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https://medium.com/@lmpo/the-evolution-of-word-embeddings-da81552e9c92</a:t>
            </a:r>
          </a:p>
        </p:txBody>
      </p:sp>
    </p:spTree>
    <p:extLst>
      <p:ext uri="{BB962C8B-B14F-4D97-AF65-F5344CB8AC3E}">
        <p14:creationId xmlns:p14="http://schemas.microsoft.com/office/powerpoint/2010/main" val="37729348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6690D-E25C-F3B1-B1F6-B03D32580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プレースホルダー 2">
            <a:extLst>
              <a:ext uri="{FF2B5EF4-FFF2-40B4-BE49-F238E27FC236}">
                <a16:creationId xmlns:a16="http://schemas.microsoft.com/office/drawing/2014/main" id="{4D09732F-A399-28B8-4374-E884ED1BAB64}"/>
              </a:ext>
            </a:extLst>
          </p:cNvPr>
          <p:cNvSpPr txBox="1">
            <a:spLocks/>
          </p:cNvSpPr>
          <p:nvPr/>
        </p:nvSpPr>
        <p:spPr>
          <a:xfrm>
            <a:off x="227013" y="1153448"/>
            <a:ext cx="11739600" cy="4646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6" indent="-228606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47675" indent="-176213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628650" indent="-180975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806450" indent="-177800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985838" indent="-179388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069975" indent="-84138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6pPr>
            <a:lvl7pPr marL="2971883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95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07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ja-JP" sz="2600" dirty="0">
                <a:solidFill>
                  <a:srgbClr val="000000"/>
                </a:solidFill>
              </a:rPr>
              <a:t>3</a:t>
            </a:r>
            <a:r>
              <a:rPr lang="en-US" altLang="ja-JP" sz="2600" baseline="30000" dirty="0">
                <a:solidFill>
                  <a:srgbClr val="000000"/>
                </a:solidFill>
              </a:rPr>
              <a:t>rd</a:t>
            </a:r>
            <a:r>
              <a:rPr lang="en-US" altLang="ja-JP" sz="2600" dirty="0">
                <a:solidFill>
                  <a:srgbClr val="000000"/>
                </a:solidFill>
              </a:rPr>
              <a:t> generation (2017): Pre-trained Language Models (Transformers)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If we can learn words as vectors (numbers), can we learn sentence as vectors?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The models compress world knowledge</a:t>
            </a:r>
            <a:r>
              <a:rPr lang="zh-TW" altLang="en-US" sz="2200" dirty="0">
                <a:solidFill>
                  <a:srgbClr val="000000"/>
                </a:solidFill>
              </a:rPr>
              <a:t> </a:t>
            </a:r>
            <a:r>
              <a:rPr lang="en-US" altLang="zh-TW" sz="2200" dirty="0">
                <a:solidFill>
                  <a:srgbClr val="000000"/>
                </a:solidFill>
              </a:rPr>
              <a:t>&amp;</a:t>
            </a:r>
            <a:r>
              <a:rPr lang="en-US" altLang="ja-JP" sz="2200" dirty="0">
                <a:solidFill>
                  <a:srgbClr val="000000"/>
                </a:solidFill>
              </a:rPr>
              <a:t> long-term semantic into a transferable data.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Approximates </a:t>
            </a:r>
            <a:r>
              <a:rPr lang="en-US" altLang="ja-JP" sz="2200" i="1" dirty="0">
                <a:solidFill>
                  <a:srgbClr val="000000"/>
                </a:solidFill>
              </a:rPr>
              <a:t>n</a:t>
            </a:r>
            <a:r>
              <a:rPr lang="en-US" altLang="ja-JP" sz="2200" dirty="0">
                <a:solidFill>
                  <a:srgbClr val="000000"/>
                </a:solidFill>
              </a:rPr>
              <a:t>-gram models (</a:t>
            </a:r>
            <a:r>
              <a:rPr lang="en-US" altLang="ja-JP" sz="2200" i="1" dirty="0">
                <a:solidFill>
                  <a:srgbClr val="000000"/>
                </a:solidFill>
              </a:rPr>
              <a:t>n </a:t>
            </a:r>
            <a:r>
              <a:rPr lang="en-US" altLang="ja-JP" sz="2200" dirty="0">
                <a:solidFill>
                  <a:srgbClr val="000000"/>
                </a:solidFill>
              </a:rPr>
              <a:t>~ 20+)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endParaRPr lang="en-US" altLang="ja-JP" sz="800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ja-JP" sz="2600" dirty="0">
                <a:solidFill>
                  <a:srgbClr val="000000"/>
                </a:solidFill>
              </a:rPr>
              <a:t>4</a:t>
            </a:r>
            <a:r>
              <a:rPr lang="en-US" altLang="ja-JP" sz="2600" baseline="30000" dirty="0">
                <a:solidFill>
                  <a:srgbClr val="000000"/>
                </a:solidFill>
              </a:rPr>
              <a:t>th</a:t>
            </a:r>
            <a:r>
              <a:rPr lang="en-US" altLang="ja-JP" sz="2600" dirty="0">
                <a:solidFill>
                  <a:srgbClr val="000000"/>
                </a:solidFill>
              </a:rPr>
              <a:t> generation (2022): ChatGPT 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Scale-up to article-level (</a:t>
            </a:r>
            <a:r>
              <a:rPr lang="en-US" altLang="ja-JP" sz="2200" i="1" dirty="0">
                <a:solidFill>
                  <a:srgbClr val="000000"/>
                </a:solidFill>
              </a:rPr>
              <a:t>n </a:t>
            </a:r>
            <a:r>
              <a:rPr lang="en-US" altLang="ja-JP" sz="2200" dirty="0">
                <a:solidFill>
                  <a:srgbClr val="000000"/>
                </a:solidFill>
              </a:rPr>
              <a:t>&gt; 50)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Learn anything available on the Internet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Huge amount of human feedback</a:t>
            </a:r>
          </a:p>
          <a:p>
            <a:pPr lvl="2">
              <a:lnSpc>
                <a:spcPct val="120000"/>
              </a:lnSpc>
              <a:spcAft>
                <a:spcPts val="300"/>
              </a:spcAft>
            </a:pPr>
            <a:r>
              <a:rPr lang="en-US" altLang="ja-JP" sz="1800" dirty="0">
                <a:solidFill>
                  <a:srgbClr val="000000"/>
                </a:solidFill>
              </a:rPr>
              <a:t>Unknown size (100K ~ 1M)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Released to the public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115297A4-0F28-E278-0781-5F8F21A8F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4" y="186499"/>
            <a:ext cx="9800272" cy="369332"/>
          </a:xfrm>
        </p:spPr>
        <p:txBody>
          <a:bodyPr/>
          <a:lstStyle/>
          <a:p>
            <a:r>
              <a:rPr lang="en-US" altLang="zh-TW" dirty="0"/>
              <a:t>Large Language Model (Deep Learning)</a:t>
            </a:r>
            <a:endParaRPr lang="ja-JP" alt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DF2D29-6793-4D89-047A-CF7499F81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013" y="6679308"/>
            <a:ext cx="9007687" cy="122982"/>
          </a:xfrm>
        </p:spPr>
        <p:txBody>
          <a:bodyPr/>
          <a:lstStyle/>
          <a:p>
            <a:r>
              <a:rPr lang="en-US" altLang="zh-TW"/>
              <a:t>20260422 Dr. Wei-Fan Chen –</a:t>
            </a:r>
            <a:r>
              <a:rPr lang="zh-TW" altLang="en-US"/>
              <a:t> </a:t>
            </a:r>
            <a:r>
              <a:rPr lang="en-US" altLang="zh-TW"/>
              <a:t>Understanding AI: How It Works and Why It Fails @Tunghai University</a:t>
            </a:r>
            <a:endParaRPr lang="ja-JP" alt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3466C1-9D19-A3CC-947C-FB3B95CE220A}"/>
              </a:ext>
            </a:extLst>
          </p:cNvPr>
          <p:cNvGrpSpPr/>
          <p:nvPr/>
        </p:nvGrpSpPr>
        <p:grpSpPr>
          <a:xfrm>
            <a:off x="7494577" y="3068955"/>
            <a:ext cx="4161650" cy="3280537"/>
            <a:chOff x="7988529" y="1668267"/>
            <a:chExt cx="4161650" cy="3280537"/>
          </a:xfrm>
        </p:grpSpPr>
        <p:pic>
          <p:nvPicPr>
            <p:cNvPr id="7" name="Picture 2" descr="本週上映大片！《變形金剛》系列電影《變形金剛：萬獸崛起》最終預告正式登場">
              <a:extLst>
                <a:ext uri="{FF2B5EF4-FFF2-40B4-BE49-F238E27FC236}">
                  <a16:creationId xmlns:a16="http://schemas.microsoft.com/office/drawing/2014/main" id="{A3127F43-D1B3-DA4E-37C3-D8724D8CFD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8529" y="1668267"/>
              <a:ext cx="3976457" cy="2650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50FFE50-1BE2-5B8F-F0CE-3F7FABDB0E00}"/>
                </a:ext>
              </a:extLst>
            </p:cNvPr>
            <p:cNvSpPr txBox="1"/>
            <p:nvPr/>
          </p:nvSpPr>
          <p:spPr>
            <a:xfrm>
              <a:off x="9108160" y="4599541"/>
              <a:ext cx="2107580" cy="34926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indent="0" algn="l">
                <a:lnSpc>
                  <a:spcPct val="120000"/>
                </a:lnSpc>
                <a:spcAft>
                  <a:spcPts val="300"/>
                </a:spcAft>
                <a:buNone/>
              </a:pPr>
              <a:r>
                <a:rPr lang="en-US" sz="2000" dirty="0"/>
                <a:t>Yes, but not me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6955E2-D53B-EB2A-EC2D-65CCF67D5AD0}"/>
                </a:ext>
              </a:extLst>
            </p:cNvPr>
            <p:cNvSpPr txBox="1"/>
            <p:nvPr/>
          </p:nvSpPr>
          <p:spPr>
            <a:xfrm>
              <a:off x="8173722" y="4380317"/>
              <a:ext cx="3976457" cy="13971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  <a:spcAft>
                  <a:spcPts val="300"/>
                </a:spcAft>
              </a:pPr>
              <a:r>
                <a:rPr lang="en-US" sz="800" dirty="0">
                  <a:solidFill>
                    <a:schemeClr val="bg2">
                      <a:lumMod val="50000"/>
                    </a:schemeClr>
                  </a:solidFill>
                </a:rPr>
                <a:t>https://hypebeast.com/zh/2023/6/transformers-rise-of-the-beasts-final-trailer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59205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CA101-1FD9-713B-F546-391DF2545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0508ECC9-BC7F-5B8B-20BD-C48FBEE5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4" y="186499"/>
            <a:ext cx="9800272" cy="369332"/>
          </a:xfrm>
        </p:spPr>
        <p:txBody>
          <a:bodyPr/>
          <a:lstStyle/>
          <a:p>
            <a:r>
              <a:rPr lang="en-US" altLang="zh-TW" dirty="0"/>
              <a:t>Artificial “Intelligence”</a:t>
            </a:r>
            <a:endParaRPr lang="ja-JP" alt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423ECC-9C7F-429B-F977-2A991DBEE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013" y="6679308"/>
            <a:ext cx="9007687" cy="122982"/>
          </a:xfrm>
        </p:spPr>
        <p:txBody>
          <a:bodyPr/>
          <a:lstStyle/>
          <a:p>
            <a:r>
              <a:rPr lang="en-US" altLang="zh-TW"/>
              <a:t>20260422 Dr. Wei-Fan Chen –</a:t>
            </a:r>
            <a:r>
              <a:rPr lang="zh-TW" altLang="en-US"/>
              <a:t> </a:t>
            </a:r>
            <a:r>
              <a:rPr lang="en-US" altLang="zh-TW"/>
              <a:t>Understanding AI: How It Works and Why It Fails @Tunghai University</a:t>
            </a:r>
            <a:endParaRPr lang="ja-JP" altLang="en-US" dirty="0"/>
          </a:p>
        </p:txBody>
      </p:sp>
      <p:sp>
        <p:nvSpPr>
          <p:cNvPr id="9" name="テキスト プレースホルダー 2">
            <a:extLst>
              <a:ext uri="{FF2B5EF4-FFF2-40B4-BE49-F238E27FC236}">
                <a16:creationId xmlns:a16="http://schemas.microsoft.com/office/drawing/2014/main" id="{2A85E458-00BC-3130-A55A-EF8E1E24A8E1}"/>
              </a:ext>
            </a:extLst>
          </p:cNvPr>
          <p:cNvSpPr txBox="1">
            <a:spLocks/>
          </p:cNvSpPr>
          <p:nvPr/>
        </p:nvSpPr>
        <p:spPr>
          <a:xfrm>
            <a:off x="227013" y="1153448"/>
            <a:ext cx="11739600" cy="5686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6" indent="-228606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47675" indent="-176213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628650" indent="-180975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806450" indent="-177800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985838" indent="-179388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069975" indent="-84138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6pPr>
            <a:lvl7pPr marL="2971883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95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07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ja-JP" sz="2600" dirty="0">
                <a:solidFill>
                  <a:srgbClr val="000000"/>
                </a:solidFill>
                <a:latin typeface="+mj-ea"/>
              </a:rPr>
              <a:t>Next word(s) prediction means intelligence?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1</a:t>
            </a:r>
            <a:r>
              <a:rPr lang="zh-TW" altLang="en-US" sz="2200" dirty="0">
                <a:solidFill>
                  <a:srgbClr val="000000"/>
                </a:solidFill>
              </a:rPr>
              <a:t> </a:t>
            </a:r>
            <a:r>
              <a:rPr lang="en-US" altLang="ja-JP" sz="2200" dirty="0">
                <a:solidFill>
                  <a:srgbClr val="000000"/>
                </a:solidFill>
              </a:rPr>
              <a:t>+</a:t>
            </a:r>
            <a:r>
              <a:rPr lang="zh-TW" altLang="en-US" sz="2200" dirty="0">
                <a:solidFill>
                  <a:srgbClr val="000000"/>
                </a:solidFill>
              </a:rPr>
              <a:t> </a:t>
            </a:r>
            <a:r>
              <a:rPr lang="en-US" altLang="ja-JP" sz="2200" dirty="0">
                <a:solidFill>
                  <a:srgbClr val="000000"/>
                </a:solidFill>
              </a:rPr>
              <a:t>2</a:t>
            </a:r>
            <a:r>
              <a:rPr lang="zh-TW" altLang="en-US" sz="2200" dirty="0">
                <a:solidFill>
                  <a:srgbClr val="000000"/>
                </a:solidFill>
              </a:rPr>
              <a:t> </a:t>
            </a:r>
            <a:r>
              <a:rPr lang="en-US" altLang="ja-JP" sz="2200" dirty="0">
                <a:solidFill>
                  <a:srgbClr val="000000"/>
                </a:solidFill>
              </a:rPr>
              <a:t>=</a:t>
            </a:r>
            <a:r>
              <a:rPr lang="zh-TW" altLang="en-US" sz="2200" dirty="0">
                <a:solidFill>
                  <a:srgbClr val="000000"/>
                </a:solidFill>
              </a:rPr>
              <a:t> </a:t>
            </a:r>
            <a:r>
              <a:rPr lang="en-US" altLang="zh-TW" sz="2200" dirty="0">
                <a:solidFill>
                  <a:srgbClr val="000000"/>
                </a:solidFill>
              </a:rPr>
              <a:t>?</a:t>
            </a:r>
            <a:r>
              <a:rPr lang="zh-TW" altLang="en-US" sz="2200" dirty="0">
                <a:solidFill>
                  <a:srgbClr val="000000"/>
                </a:solidFill>
              </a:rPr>
              <a:t> </a:t>
            </a:r>
            <a:r>
              <a:rPr lang="en-US" altLang="zh-TW" sz="2200" dirty="0">
                <a:solidFill>
                  <a:srgbClr val="000000"/>
                </a:solidFill>
              </a:rPr>
              <a:t>(do we really count or we just </a:t>
            </a:r>
            <a:r>
              <a:rPr lang="en-US" altLang="zh-TW" sz="2200" dirty="0" err="1">
                <a:solidFill>
                  <a:srgbClr val="000000"/>
                </a:solidFill>
              </a:rPr>
              <a:t>remeber</a:t>
            </a:r>
            <a:r>
              <a:rPr lang="en-US" altLang="zh-TW" sz="2200" dirty="0">
                <a:solidFill>
                  <a:srgbClr val="000000"/>
                </a:solidFill>
              </a:rPr>
              <a:t>?)</a:t>
            </a:r>
            <a:endParaRPr lang="en-US" altLang="ja-JP" sz="2200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ja-JP" sz="2600" dirty="0">
                <a:solidFill>
                  <a:srgbClr val="000000"/>
                </a:solidFill>
                <a:latin typeface="+mj-ea"/>
              </a:rPr>
              <a:t>What is intelligence of human?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Tell you what’s known (~next words prediction)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Create something not there yet</a:t>
            </a:r>
          </a:p>
          <a:p>
            <a:pPr lvl="2">
              <a:lnSpc>
                <a:spcPct val="120000"/>
              </a:lnSpc>
              <a:spcAft>
                <a:spcPts val="300"/>
              </a:spcAft>
            </a:pPr>
            <a:r>
              <a:rPr lang="en-US" altLang="ja-JP" sz="1800" dirty="0">
                <a:solidFill>
                  <a:srgbClr val="000000"/>
                </a:solidFill>
              </a:rPr>
              <a:t>Write an article / copying and pasting different piece of text?</a:t>
            </a:r>
          </a:p>
          <a:p>
            <a:pPr lvl="2">
              <a:lnSpc>
                <a:spcPct val="120000"/>
              </a:lnSpc>
              <a:spcAft>
                <a:spcPts val="300"/>
              </a:spcAft>
            </a:pPr>
            <a:r>
              <a:rPr lang="en-US" altLang="ja-JP" sz="1800" dirty="0">
                <a:solidFill>
                  <a:srgbClr val="000000"/>
                </a:solidFill>
              </a:rPr>
              <a:t>Draw a picture / learn the painting style of Van Gogh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ja-JP" sz="2600" dirty="0">
                <a:solidFill>
                  <a:srgbClr val="000000"/>
                </a:solidFill>
                <a:latin typeface="+mj-ea"/>
              </a:rPr>
              <a:t>The limitation of intelligence</a:t>
            </a:r>
            <a:endParaRPr lang="en-US" altLang="ja-JP" sz="2600" dirty="0">
              <a:solidFill>
                <a:srgbClr val="000000"/>
              </a:solidFill>
            </a:endParaRP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AI can answer questions has been widely answered.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AI can have an educated guess what you want.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AI cannot learn logics and then generalize them. </a:t>
            </a:r>
          </a:p>
          <a:p>
            <a:pPr lvl="2">
              <a:lnSpc>
                <a:spcPct val="120000"/>
              </a:lnSpc>
              <a:spcAft>
                <a:spcPts val="300"/>
              </a:spcAft>
            </a:pPr>
            <a:r>
              <a:rPr lang="en-US" altLang="ja-JP" sz="1800" dirty="0">
                <a:solidFill>
                  <a:srgbClr val="000000"/>
                </a:solidFill>
              </a:rPr>
              <a:t>If you have learned the meaning of +, 1+2 and 456467+19985 have no difference.</a:t>
            </a:r>
          </a:p>
          <a:p>
            <a:pPr marL="0" indent="0">
              <a:lnSpc>
                <a:spcPct val="120000"/>
              </a:lnSpc>
              <a:spcAft>
                <a:spcPts val="300"/>
              </a:spcAft>
              <a:buNone/>
            </a:pPr>
            <a:endParaRPr lang="ja-JP" altLang="en-US" sz="2000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6CD8A5-68BE-F978-995A-660A9276E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1433" y="1616566"/>
            <a:ext cx="2992256" cy="29922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EB282C-9179-CD39-DFEA-D645F390F9C8}"/>
              </a:ext>
            </a:extLst>
          </p:cNvPr>
          <p:cNvSpPr txBox="1"/>
          <p:nvPr/>
        </p:nvSpPr>
        <p:spPr>
          <a:xfrm>
            <a:off x="8724873" y="4608822"/>
            <a:ext cx="2345376" cy="1397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300"/>
              </a:spcAft>
            </a:pPr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https://www.flaticon.com/</a:t>
            </a:r>
          </a:p>
        </p:txBody>
      </p:sp>
    </p:spTree>
    <p:extLst>
      <p:ext uri="{BB962C8B-B14F-4D97-AF65-F5344CB8AC3E}">
        <p14:creationId xmlns:p14="http://schemas.microsoft.com/office/powerpoint/2010/main" val="25292198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664EC-D8D3-BB78-26D3-712E1A8BD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97966452-0555-A0F8-9AF5-58BA4DBAF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4" y="186499"/>
            <a:ext cx="9800272" cy="369332"/>
          </a:xfrm>
        </p:spPr>
        <p:txBody>
          <a:bodyPr/>
          <a:lstStyle/>
          <a:p>
            <a:r>
              <a:rPr lang="en-US" altLang="zh-TW" dirty="0"/>
              <a:t>Hallucination: What and Why</a:t>
            </a:r>
            <a:endParaRPr lang="ja-JP" alt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D3A5E25-8D15-5351-98BD-3E1ADB7F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013" y="6679308"/>
            <a:ext cx="9007687" cy="122982"/>
          </a:xfrm>
        </p:spPr>
        <p:txBody>
          <a:bodyPr/>
          <a:lstStyle/>
          <a:p>
            <a:r>
              <a:rPr lang="en-US" altLang="zh-TW"/>
              <a:t>20260422 Dr. Wei-Fan Chen –</a:t>
            </a:r>
            <a:r>
              <a:rPr lang="zh-TW" altLang="en-US"/>
              <a:t> </a:t>
            </a:r>
            <a:r>
              <a:rPr lang="en-US" altLang="zh-TW"/>
              <a:t>Understanding AI: How It Works and Why It Fails @Tunghai University</a:t>
            </a:r>
            <a:endParaRPr lang="ja-JP" altLang="en-US" dirty="0"/>
          </a:p>
        </p:txBody>
      </p:sp>
      <p:sp>
        <p:nvSpPr>
          <p:cNvPr id="9" name="テキスト プレースホルダー 2">
            <a:extLst>
              <a:ext uri="{FF2B5EF4-FFF2-40B4-BE49-F238E27FC236}">
                <a16:creationId xmlns:a16="http://schemas.microsoft.com/office/drawing/2014/main" id="{ED2A514C-C700-9792-E3F1-A3373A3169A2}"/>
              </a:ext>
            </a:extLst>
          </p:cNvPr>
          <p:cNvSpPr txBox="1">
            <a:spLocks/>
          </p:cNvSpPr>
          <p:nvPr/>
        </p:nvSpPr>
        <p:spPr>
          <a:xfrm>
            <a:off x="227013" y="1153448"/>
            <a:ext cx="11739600" cy="5759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6" indent="-228606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47675" indent="-176213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628650" indent="-180975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806450" indent="-177800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985838" indent="-179388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069975" indent="-84138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6pPr>
            <a:lvl7pPr marL="2971883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95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07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ja-JP" sz="2600" dirty="0">
                <a:solidFill>
                  <a:srgbClr val="000000"/>
                </a:solidFill>
                <a:latin typeface="+mj-ea"/>
              </a:rPr>
              <a:t>Hallucination</a:t>
            </a:r>
            <a:r>
              <a:rPr lang="zh-TW" altLang="en-US" sz="2600" dirty="0">
                <a:solidFill>
                  <a:srgbClr val="000000"/>
                </a:solidFill>
                <a:latin typeface="+mj-ea"/>
              </a:rPr>
              <a:t> </a:t>
            </a:r>
            <a:r>
              <a:rPr lang="en-US" altLang="zh-TW" sz="1600" dirty="0">
                <a:solidFill>
                  <a:schemeClr val="bg2">
                    <a:lumMod val="50000"/>
                  </a:schemeClr>
                </a:solidFill>
                <a:latin typeface="+mj-ea"/>
              </a:rPr>
              <a:t>(Both can exist, and it can be factually correct and faithful wrong)</a:t>
            </a:r>
            <a:endParaRPr lang="en-US" altLang="zh-TW" sz="2600" dirty="0">
              <a:solidFill>
                <a:schemeClr val="bg2">
                  <a:lumMod val="50000"/>
                </a:schemeClr>
              </a:solidFill>
              <a:latin typeface="+mj-ea"/>
            </a:endParaRP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Faithful hallucination (outcome has something different)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Factual hallucination (outcome has something contradicted)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ja-JP" sz="2600" dirty="0">
                <a:solidFill>
                  <a:srgbClr val="000000"/>
                </a:solidFill>
                <a:latin typeface="+mj-ea"/>
              </a:rPr>
              <a:t>Ex: summarize a news article about </a:t>
            </a:r>
            <a:r>
              <a:rPr lang="en-US" altLang="ja-JP" sz="2600" i="1" dirty="0">
                <a:solidFill>
                  <a:srgbClr val="000000"/>
                </a:solidFill>
                <a:latin typeface="+mj-ea"/>
              </a:rPr>
              <a:t>Trump won the election in 2024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Summarization about </a:t>
            </a:r>
            <a:r>
              <a:rPr lang="en-US" altLang="ja-JP" sz="2200" i="1" dirty="0">
                <a:solidFill>
                  <a:srgbClr val="000000"/>
                </a:solidFill>
              </a:rPr>
              <a:t>Trump’s </a:t>
            </a:r>
            <a:r>
              <a:rPr lang="en-US" altLang="ja-JP" sz="2200" i="1" dirty="0">
                <a:solidFill>
                  <a:srgbClr val="FF0000"/>
                </a:solidFill>
              </a:rPr>
              <a:t>first</a:t>
            </a:r>
            <a:r>
              <a:rPr lang="en-US" altLang="ja-JP" sz="2200" i="1" dirty="0">
                <a:solidFill>
                  <a:srgbClr val="000000"/>
                </a:solidFill>
              </a:rPr>
              <a:t> election</a:t>
            </a:r>
            <a:r>
              <a:rPr lang="en-US" altLang="ja-JP" sz="2200" dirty="0">
                <a:solidFill>
                  <a:srgbClr val="000000"/>
                </a:solidFill>
              </a:rPr>
              <a:t> -&gt; faithful hallucination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Summarization about </a:t>
            </a:r>
            <a:r>
              <a:rPr lang="en-US" altLang="zh-TW" sz="2200" i="1" dirty="0">
                <a:solidFill>
                  <a:srgbClr val="000000"/>
                </a:solidFill>
              </a:rPr>
              <a:t>Trump </a:t>
            </a:r>
            <a:r>
              <a:rPr lang="en-US" altLang="zh-TW" sz="2200" i="1" dirty="0">
                <a:solidFill>
                  <a:srgbClr val="FF0000"/>
                </a:solidFill>
              </a:rPr>
              <a:t>lose</a:t>
            </a:r>
            <a:r>
              <a:rPr lang="en-US" altLang="zh-TW" sz="2200" i="1" dirty="0">
                <a:solidFill>
                  <a:srgbClr val="000000"/>
                </a:solidFill>
              </a:rPr>
              <a:t> his election</a:t>
            </a:r>
            <a:r>
              <a:rPr lang="en-US" altLang="ja-JP" sz="2200" dirty="0">
                <a:solidFill>
                  <a:srgbClr val="000000"/>
                </a:solidFill>
              </a:rPr>
              <a:t> -&gt; factual hallucination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ja-JP" sz="2600" dirty="0">
                <a:solidFill>
                  <a:srgbClr val="000000"/>
                </a:solidFill>
                <a:latin typeface="+mj-ea"/>
              </a:rPr>
              <a:t>But why?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  <a:latin typeface="+mj-ea"/>
              </a:rPr>
              <a:t>Predicting next word is probabilistic, not deterministic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  <a:latin typeface="+mj-ea"/>
              </a:rPr>
              <a:t>E.g., What’s the day of the week on </a:t>
            </a:r>
            <a:r>
              <a:rPr lang="en-US" altLang="zh-TW" sz="2200" dirty="0">
                <a:solidFill>
                  <a:srgbClr val="000000"/>
                </a:solidFill>
                <a:latin typeface="+mj-ea"/>
              </a:rPr>
              <a:t>January</a:t>
            </a:r>
            <a:r>
              <a:rPr lang="en-US" altLang="ja-JP" sz="2200" dirty="0">
                <a:solidFill>
                  <a:srgbClr val="000000"/>
                </a:solidFill>
                <a:latin typeface="+mj-ea"/>
              </a:rPr>
              <a:t> 1</a:t>
            </a:r>
            <a:r>
              <a:rPr lang="en-US" altLang="ja-JP" sz="2200" baseline="30000" dirty="0">
                <a:solidFill>
                  <a:srgbClr val="000000"/>
                </a:solidFill>
                <a:latin typeface="+mj-ea"/>
              </a:rPr>
              <a:t>st</a:t>
            </a:r>
            <a:r>
              <a:rPr lang="en-US" altLang="ja-JP" sz="2200" dirty="0">
                <a:solidFill>
                  <a:srgbClr val="000000"/>
                </a:solidFill>
                <a:latin typeface="+mj-ea"/>
              </a:rPr>
              <a:t>, 20</a:t>
            </a:r>
            <a:r>
              <a:rPr lang="en-US" altLang="zh-TW" sz="2200" dirty="0">
                <a:solidFill>
                  <a:srgbClr val="000000"/>
                </a:solidFill>
                <a:latin typeface="+mj-ea"/>
              </a:rPr>
              <a:t>00</a:t>
            </a:r>
            <a:r>
              <a:rPr lang="en-US" altLang="ja-JP" sz="2200" dirty="0">
                <a:solidFill>
                  <a:srgbClr val="000000"/>
                </a:solidFill>
                <a:latin typeface="+mj-ea"/>
              </a:rPr>
              <a:t>?</a:t>
            </a:r>
          </a:p>
          <a:p>
            <a:pPr lvl="2">
              <a:lnSpc>
                <a:spcPct val="120000"/>
              </a:lnSpc>
              <a:spcAft>
                <a:spcPts val="300"/>
              </a:spcAft>
            </a:pPr>
            <a:r>
              <a:rPr lang="en-US" altLang="ja-JP" sz="1800" dirty="0">
                <a:solidFill>
                  <a:srgbClr val="000000"/>
                </a:solidFill>
              </a:rPr>
              <a:t>You may find the answer already on the Internet because a lot of people may ask already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  <a:latin typeface="+mj-ea"/>
              </a:rPr>
              <a:t>E.g., What’s the day of the week on </a:t>
            </a:r>
            <a:r>
              <a:rPr lang="en-US" altLang="zh-TW" sz="2200" dirty="0">
                <a:solidFill>
                  <a:srgbClr val="000000"/>
                </a:solidFill>
                <a:latin typeface="+mj-ea"/>
              </a:rPr>
              <a:t>January</a:t>
            </a:r>
            <a:r>
              <a:rPr lang="en-US" altLang="ja-JP" sz="2200" dirty="0">
                <a:solidFill>
                  <a:srgbClr val="000000"/>
                </a:solidFill>
                <a:latin typeface="+mj-ea"/>
              </a:rPr>
              <a:t> 1</a:t>
            </a:r>
            <a:r>
              <a:rPr lang="en-US" altLang="ja-JP" sz="2200" baseline="30000" dirty="0">
                <a:solidFill>
                  <a:srgbClr val="000000"/>
                </a:solidFill>
                <a:latin typeface="+mj-ea"/>
              </a:rPr>
              <a:t>st</a:t>
            </a:r>
            <a:r>
              <a:rPr lang="en-US" altLang="ja-JP" sz="2200" dirty="0">
                <a:solidFill>
                  <a:srgbClr val="000000"/>
                </a:solidFill>
                <a:latin typeface="+mj-ea"/>
              </a:rPr>
              <a:t>, 324658?</a:t>
            </a:r>
          </a:p>
          <a:p>
            <a:pPr lvl="2">
              <a:lnSpc>
                <a:spcPct val="120000"/>
              </a:lnSpc>
              <a:spcAft>
                <a:spcPts val="300"/>
              </a:spcAft>
            </a:pPr>
            <a:r>
              <a:rPr lang="en-US" altLang="ja-JP" sz="1800" dirty="0">
                <a:solidFill>
                  <a:srgbClr val="000000"/>
                </a:solidFill>
              </a:rPr>
              <a:t>No knowledge available. Educated guess of all January 1</a:t>
            </a:r>
            <a:r>
              <a:rPr lang="en-US" altLang="ja-JP" sz="1800" baseline="30000" dirty="0">
                <a:solidFill>
                  <a:srgbClr val="000000"/>
                </a:solidFill>
              </a:rPr>
              <a:t>st</a:t>
            </a:r>
            <a:r>
              <a:rPr lang="en-US" altLang="ja-JP" sz="1800" dirty="0">
                <a:solidFill>
                  <a:srgbClr val="000000"/>
                </a:solidFill>
              </a:rPr>
              <a:t>: Monday: 25%, Tuesday 17%, ...</a:t>
            </a:r>
          </a:p>
          <a:p>
            <a:pPr marL="0" indent="0">
              <a:lnSpc>
                <a:spcPct val="120000"/>
              </a:lnSpc>
              <a:spcAft>
                <a:spcPts val="300"/>
              </a:spcAft>
              <a:buNone/>
            </a:pPr>
            <a:endParaRPr lang="ja-JP" alt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9544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2E38A-67E7-1E39-894E-990EA227C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BD4E7A2C-2FA6-6232-B926-DDDDD6FF5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4" y="186499"/>
            <a:ext cx="9800272" cy="369332"/>
          </a:xfrm>
        </p:spPr>
        <p:txBody>
          <a:bodyPr/>
          <a:lstStyle/>
          <a:p>
            <a:r>
              <a:rPr lang="en-US" altLang="zh-TW" dirty="0"/>
              <a:t>Hallucination: How to Resolve</a:t>
            </a:r>
            <a:endParaRPr lang="ja-JP" alt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54E5733-669F-7A80-228C-A0F338EDB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013" y="6679308"/>
            <a:ext cx="9007687" cy="122982"/>
          </a:xfrm>
        </p:spPr>
        <p:txBody>
          <a:bodyPr/>
          <a:lstStyle/>
          <a:p>
            <a:r>
              <a:rPr lang="en-US" altLang="zh-TW"/>
              <a:t>20260422 Dr. Wei-Fan Chen –</a:t>
            </a:r>
            <a:r>
              <a:rPr lang="zh-TW" altLang="en-US"/>
              <a:t> </a:t>
            </a:r>
            <a:r>
              <a:rPr lang="en-US" altLang="zh-TW"/>
              <a:t>Understanding AI: How It Works and Why It Fails @Tunghai University</a:t>
            </a:r>
            <a:endParaRPr lang="ja-JP" altLang="en-US" dirty="0"/>
          </a:p>
        </p:txBody>
      </p:sp>
      <p:sp>
        <p:nvSpPr>
          <p:cNvPr id="9" name="テキスト プレースホルダー 2">
            <a:extLst>
              <a:ext uri="{FF2B5EF4-FFF2-40B4-BE49-F238E27FC236}">
                <a16:creationId xmlns:a16="http://schemas.microsoft.com/office/drawing/2014/main" id="{DC075101-40F3-2125-8459-BDA5B9DEF319}"/>
              </a:ext>
            </a:extLst>
          </p:cNvPr>
          <p:cNvSpPr txBox="1">
            <a:spLocks/>
          </p:cNvSpPr>
          <p:nvPr/>
        </p:nvSpPr>
        <p:spPr>
          <a:xfrm>
            <a:off x="227013" y="1153448"/>
            <a:ext cx="11739600" cy="50222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6" indent="-228606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47675" indent="-176213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628650" indent="-180975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806450" indent="-177800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985838" indent="-179388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1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1069975" indent="-84138" algn="l" defTabSz="91442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kumimoji="1" sz="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6pPr>
            <a:lvl7pPr marL="2971883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95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07" indent="-228606" algn="l" defTabSz="91442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ja-JP" sz="2600" dirty="0">
                <a:solidFill>
                  <a:srgbClr val="000000"/>
                </a:solidFill>
                <a:latin typeface="+mj-ea"/>
              </a:rPr>
              <a:t>OK, but I still don‘t like hallucination...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Introducing strong logic</a:t>
            </a:r>
          </a:p>
          <a:p>
            <a:pPr lvl="2">
              <a:lnSpc>
                <a:spcPct val="120000"/>
              </a:lnSpc>
              <a:spcAft>
                <a:spcPts val="300"/>
              </a:spcAft>
            </a:pPr>
            <a:r>
              <a:rPr lang="en-US" altLang="ja-JP" sz="1800" dirty="0">
                <a:solidFill>
                  <a:srgbClr val="000000"/>
                </a:solidFill>
              </a:rPr>
              <a:t>Call assistants for day check, math check, fact check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000" dirty="0">
                <a:solidFill>
                  <a:srgbClr val="000000"/>
                </a:solidFill>
              </a:rPr>
              <a:t>Some hallucination is not checkable</a:t>
            </a:r>
          </a:p>
          <a:p>
            <a:pPr lvl="2">
              <a:lnSpc>
                <a:spcPct val="120000"/>
              </a:lnSpc>
              <a:spcAft>
                <a:spcPts val="300"/>
              </a:spcAft>
            </a:pPr>
            <a:r>
              <a:rPr lang="en-US" altLang="ja-JP" sz="1800" dirty="0">
                <a:solidFill>
                  <a:srgbClr val="000000"/>
                </a:solidFill>
              </a:rPr>
              <a:t>Once Prof. Chen said, “I love my students.”</a:t>
            </a:r>
            <a:br>
              <a:rPr lang="en-US" altLang="ja-JP" sz="1800" dirty="0">
                <a:solidFill>
                  <a:srgbClr val="000000"/>
                </a:solidFill>
              </a:rPr>
            </a:br>
            <a:r>
              <a:rPr lang="en-US" altLang="ja-JP" sz="1800" dirty="0">
                <a:solidFill>
                  <a:srgbClr val="000000"/>
                </a:solidFill>
              </a:rPr>
              <a:t>-&gt; could be true, but no one knows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zh-TW" sz="2600" dirty="0">
                <a:solidFill>
                  <a:srgbClr val="000000"/>
                </a:solidFill>
                <a:latin typeface="+mj-ea"/>
              </a:rPr>
              <a:t>What we should be aware of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Don’t fully trust AI responses.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It may not have the intention to lie, but it has the intention to answer your questions.</a:t>
            </a:r>
          </a:p>
          <a:p>
            <a:pPr lvl="2">
              <a:lnSpc>
                <a:spcPct val="120000"/>
              </a:lnSpc>
              <a:spcAft>
                <a:spcPts val="300"/>
              </a:spcAft>
            </a:pPr>
            <a:r>
              <a:rPr lang="en-US" altLang="ja-JP" sz="1800" dirty="0">
                <a:solidFill>
                  <a:srgbClr val="000000"/>
                </a:solidFill>
              </a:rPr>
              <a:t>Forcing giving an answer regardless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ja-JP" sz="2200" dirty="0">
                <a:solidFill>
                  <a:srgbClr val="000000"/>
                </a:solidFill>
              </a:rPr>
              <a:t>It has world knowledge via texts, but not physical knowledge</a:t>
            </a:r>
          </a:p>
          <a:p>
            <a:pPr lvl="2">
              <a:lnSpc>
                <a:spcPct val="120000"/>
              </a:lnSpc>
              <a:spcAft>
                <a:spcPts val="300"/>
              </a:spcAft>
            </a:pPr>
            <a:r>
              <a:rPr lang="en-US" altLang="ja-JP" sz="1800" dirty="0">
                <a:solidFill>
                  <a:srgbClr val="000000"/>
                </a:solidFill>
              </a:rPr>
              <a:t>It knows birds can fly in the air (texts), but it may not know air cannot support things.</a:t>
            </a:r>
            <a:endParaRPr lang="ja-JP" altLang="en-US" sz="1800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42836C-D1CF-A2CF-4808-6EECCBACB004}"/>
              </a:ext>
            </a:extLst>
          </p:cNvPr>
          <p:cNvSpPr txBox="1"/>
          <p:nvPr/>
        </p:nvSpPr>
        <p:spPr>
          <a:xfrm>
            <a:off x="8151540" y="3559921"/>
            <a:ext cx="3243341" cy="3492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2000" dirty="0" err="1"/>
              <a:t>Sharingan’s</a:t>
            </a:r>
            <a:r>
              <a:rPr lang="en-US" sz="2000" dirty="0"/>
              <a:t> hallucination...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365E5B-7314-C073-E337-988B76A13A27}"/>
              </a:ext>
            </a:extLst>
          </p:cNvPr>
          <p:cNvSpPr txBox="1"/>
          <p:nvPr/>
        </p:nvSpPr>
        <p:spPr>
          <a:xfrm>
            <a:off x="8788058" y="3359141"/>
            <a:ext cx="2289069" cy="1397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800" dirty="0">
                <a:solidFill>
                  <a:schemeClr val="bg2">
                    <a:lumMod val="50000"/>
                  </a:schemeClr>
                </a:solidFill>
              </a:rPr>
              <a:t>https://life.tw/?app=view&amp;no=524504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3F55987-725B-0CAD-C006-614D91A66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473" y="1117617"/>
            <a:ext cx="2143496" cy="214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4525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5_デザインの設定">
  <a:themeElements>
    <a:clrScheme name="IST_FIX">
      <a:dk1>
        <a:srgbClr val="000000"/>
      </a:dk1>
      <a:lt1>
        <a:srgbClr val="FFFFFF"/>
      </a:lt1>
      <a:dk2>
        <a:srgbClr val="4D4D4D"/>
      </a:dk2>
      <a:lt2>
        <a:srgbClr val="EBEBEB"/>
      </a:lt2>
      <a:accent1>
        <a:srgbClr val="CF0027"/>
      </a:accent1>
      <a:accent2>
        <a:srgbClr val="E39431"/>
      </a:accent2>
      <a:accent3>
        <a:srgbClr val="228573"/>
      </a:accent3>
      <a:accent4>
        <a:srgbClr val="0077C0"/>
      </a:accent4>
      <a:accent5>
        <a:srgbClr val="73478F"/>
      </a:accent5>
      <a:accent6>
        <a:srgbClr val="A5A5A5"/>
      </a:accent6>
      <a:hlink>
        <a:srgbClr val="4D4D4D"/>
      </a:hlink>
      <a:folHlink>
        <a:srgbClr val="A5A5A5"/>
      </a:folHlink>
    </a:clrScheme>
    <a:fontScheme name="ITC">
      <a:majorFont>
        <a:latin typeface="游ゴシック"/>
        <a:ea typeface="游ゴシック"/>
        <a:cs typeface=""/>
      </a:majorFont>
      <a:minorFont>
        <a:latin typeface="游ゴシック"/>
        <a:ea typeface="游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1"/>
        </a:solidFill>
        <a:ln w="6350">
          <a:solidFill>
            <a:schemeClr val="accent1"/>
          </a:solidFill>
        </a:ln>
      </a:spPr>
      <a:bodyPr wrap="square" lIns="0" tIns="0" rIns="0" bIns="0" rtlCol="0" anchor="ctr">
        <a:noAutofit/>
      </a:bodyPr>
      <a:lstStyle>
        <a:defPPr algn="l" eaLnBrk="1" hangingPunct="1">
          <a:buClr>
            <a:srgbClr val="000000"/>
          </a:buClr>
          <a:buSzPct val="100000"/>
          <a:buFont typeface="Times New Roman" pitchFamily="18" charset="0"/>
          <a:buNone/>
          <a:defRPr kumimoji="1" sz="1200" b="1" dirty="0" smtClean="0">
            <a:latin typeface="+mn-ea"/>
            <a:cs typeface="メイリオ" pitchFamily="50" charset="-128"/>
          </a:defRPr>
        </a:defPPr>
      </a:lstStyle>
    </a:spDef>
    <a:txDef>
      <a:spPr/>
      <a:bodyPr vert="horz" lIns="0" tIns="0" rIns="0" bIns="0" rtlCol="0">
        <a:spAutoFit/>
      </a:bodyPr>
      <a:lstStyle>
        <a:defPPr marL="0" indent="0" algn="l">
          <a:lnSpc>
            <a:spcPct val="120000"/>
          </a:lnSpc>
          <a:spcAft>
            <a:spcPts val="300"/>
          </a:spcAft>
          <a:buNone/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プレゼンテーション1" id="{95D8A979-3D57-49CA-98BD-F19F1570F0CD}" vid="{514FA32E-4EB8-48D9-BC1D-C8F3A0424DC7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e620aca-78d7-4589-8960-2248daf4955f" xsi:nil="true"/>
    <lcf76f155ced4ddcb4097134ff3c332f xmlns="0d900cc1-ddd5-40fb-b0ac-7fc219749d12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9D14EEE581BE40B6A561E19374A284" ma:contentTypeVersion="12" ma:contentTypeDescription="新しいドキュメントを作成します。" ma:contentTypeScope="" ma:versionID="3e2132a64e29ed0cf1a4159ed8fda5f4">
  <xsd:schema xmlns:xsd="http://www.w3.org/2001/XMLSchema" xmlns:xs="http://www.w3.org/2001/XMLSchema" xmlns:p="http://schemas.microsoft.com/office/2006/metadata/properties" xmlns:ns2="0d900cc1-ddd5-40fb-b0ac-7fc219749d12" xmlns:ns3="2e620aca-78d7-4589-8960-2248daf4955f" targetNamespace="http://schemas.microsoft.com/office/2006/metadata/properties" ma:root="true" ma:fieldsID="6ecbb0df3508c79e3ee15ef7062d515a" ns2:_="" ns3:_="">
    <xsd:import namespace="0d900cc1-ddd5-40fb-b0ac-7fc219749d12"/>
    <xsd:import namespace="2e620aca-78d7-4589-8960-2248daf495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900cc1-ddd5-40fb-b0ac-7fc219749d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画像タグ" ma:readOnly="false" ma:fieldId="{5cf76f15-5ced-4ddc-b409-7134ff3c332f}" ma:taxonomyMulti="true" ma:sspId="2efd359d-3c5a-4c81-9434-f8d76cbcb65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620aca-78d7-4589-8960-2248daf4955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a6f06d5-2163-4a5f-82a5-f2ebf2ff7664}" ma:internalName="TaxCatchAll" ma:showField="CatchAllData" ma:web="2e620aca-78d7-4589-8960-2248daf495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81A28D2-8543-4032-94BA-33C2E15A7F5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8778CD-882A-490E-A802-A2894109466C}">
  <ds:schemaRefs>
    <ds:schemaRef ds:uri="http://schemas.microsoft.com/office/infopath/2007/PartnerControls"/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2e620aca-78d7-4589-8960-2248daf4955f"/>
    <ds:schemaRef ds:uri="0d900cc1-ddd5-40fb-b0ac-7fc219749d12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B8AF1A6-AD73-4C04-AB00-A3661FCE90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900cc1-ddd5-40fb-b0ac-7fc219749d12"/>
    <ds:schemaRef ds:uri="2e620aca-78d7-4589-8960-2248daf495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ddc55989-3c9e-4466-8514-eac6f80f6373}" enabled="1" method="Privileged" siteId="{18a7fec8-652f-409b-8369-272d9ce80620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4229</TotalTime>
  <Words>1627</Words>
  <Application>Microsoft Office PowerPoint</Application>
  <PresentationFormat>Widescreen</PresentationFormat>
  <Paragraphs>175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游ゴシック</vt:lpstr>
      <vt:lpstr>Arial</vt:lpstr>
      <vt:lpstr>Freestyle Script</vt:lpstr>
      <vt:lpstr>Times New Roman</vt:lpstr>
      <vt:lpstr>5_デザインの設定</vt:lpstr>
      <vt:lpstr>Understanding AI: How it Works and Why it Fails</vt:lpstr>
      <vt:lpstr>About Me</vt:lpstr>
      <vt:lpstr>AI: What do We Mean?</vt:lpstr>
      <vt:lpstr>Language Model and Large Language Model</vt:lpstr>
      <vt:lpstr>Large Language Model (Deep Learning)</vt:lpstr>
      <vt:lpstr>Large Language Model (Deep Learning)</vt:lpstr>
      <vt:lpstr>Artificial “Intelligence”</vt:lpstr>
      <vt:lpstr>Hallucination: What and Why</vt:lpstr>
      <vt:lpstr>Hallucination: How to Resolve</vt:lpstr>
      <vt:lpstr>Logics and Reasons in AI</vt:lpstr>
      <vt:lpstr>AI is Biased</vt:lpstr>
      <vt:lpstr>What’s Next?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Wei-Fan Chen</dc:creator>
  <cp:lastModifiedBy>ChenWei-Fan</cp:lastModifiedBy>
  <cp:revision>95</cp:revision>
  <dcterms:created xsi:type="dcterms:W3CDTF">2025-01-12T23:01:39Z</dcterms:created>
  <dcterms:modified xsi:type="dcterms:W3CDTF">2026-04-24T06:57:48Z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dc55989-3c9e-4466-8514-eac6f80f6373_Enabled">
    <vt:lpwstr>true</vt:lpwstr>
  </property>
  <property fmtid="{D5CDD505-2E9C-101B-9397-08002B2CF9AE}" pid="3" name="MSIP_Label_ddc55989-3c9e-4466-8514-eac6f80f6373_SetDate">
    <vt:lpwstr>2025-02-25T04:15:25Z</vt:lpwstr>
  </property>
  <property fmtid="{D5CDD505-2E9C-101B-9397-08002B2CF9AE}" pid="4" name="MSIP_Label_ddc55989-3c9e-4466-8514-eac6f80f6373_Method">
    <vt:lpwstr>Privileged</vt:lpwstr>
  </property>
  <property fmtid="{D5CDD505-2E9C-101B-9397-08002B2CF9AE}" pid="5" name="MSIP_Label_ddc55989-3c9e-4466-8514-eac6f80f6373_Name">
    <vt:lpwstr>ddc55989-3c9e-4466-8514-eac6f80f6373</vt:lpwstr>
  </property>
  <property fmtid="{D5CDD505-2E9C-101B-9397-08002B2CF9AE}" pid="6" name="MSIP_Label_ddc55989-3c9e-4466-8514-eac6f80f6373_SiteId">
    <vt:lpwstr>18a7fec8-652f-409b-8369-272d9ce80620</vt:lpwstr>
  </property>
  <property fmtid="{D5CDD505-2E9C-101B-9397-08002B2CF9AE}" pid="7" name="MSIP_Label_ddc55989-3c9e-4466-8514-eac6f80f6373_ActionId">
    <vt:lpwstr>f78831f8-f010-4c4b-8515-fa91d8383d3e</vt:lpwstr>
  </property>
  <property fmtid="{D5CDD505-2E9C-101B-9397-08002B2CF9AE}" pid="8" name="MSIP_Label_ddc55989-3c9e-4466-8514-eac6f80f6373_ContentBits">
    <vt:lpwstr>0</vt:lpwstr>
  </property>
  <property fmtid="{D5CDD505-2E9C-101B-9397-08002B2CF9AE}" pid="9" name="MSIP_Label_ddc55989-3c9e-4466-8514-eac6f80f6373_Tag">
    <vt:lpwstr>50, 0, 1, 1</vt:lpwstr>
  </property>
  <property fmtid="{D5CDD505-2E9C-101B-9397-08002B2CF9AE}" pid="10" name="ContentTypeId">
    <vt:lpwstr>0x010100099D14EEE581BE40B6A561E19374A284</vt:lpwstr>
  </property>
</Properties>
</file>